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diagrams/data1.xml" ContentType="application/vnd.openxmlformats-officedocument.drawingml.diagramData+xml"/>
  <Override PartName="/ppt/diagrams/data3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5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colors1.xml" ContentType="application/vnd.openxmlformats-officedocument.drawingml.diagramColors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theme/theme1.xml" ContentType="application/vnd.openxmlformats-officedocument.theme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2.xml" ContentType="application/vnd.openxmlformats-officedocument.theme+xml"/>
  <Override PartName="/ppt/diagrams/layout3.xml" ContentType="application/vnd.openxmlformats-officedocument.drawingml.diagramLayout+xml"/>
  <Override PartName="/ppt/diagrams/colors3.xml" ContentType="application/vnd.openxmlformats-officedocument.drawingml.diagramColors+xml"/>
  <Override PartName="/ppt/diagrams/quickStyle3.xml" ContentType="application/vnd.openxmlformats-officedocument.drawingml.diagramStyle+xml"/>
  <Override PartName="/ppt/notesMasters/notesMaster1.xml" ContentType="application/vnd.openxmlformats-officedocument.presentationml.notesMaster+xml"/>
  <Override PartName="/ppt/diagrams/drawing3.xml" ContentType="application/vnd.ms-office.drawingml.diagramDrawing+xml"/>
  <Override PartName="/ppt/diagrams/drawing1.xml" ContentType="application/vnd.ms-office.drawingml.diagramDrawing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29"/>
  </p:notesMasterIdLst>
  <p:sldIdLst>
    <p:sldId id="282" r:id="rId2"/>
    <p:sldId id="283" r:id="rId3"/>
    <p:sldId id="257" r:id="rId4"/>
    <p:sldId id="260" r:id="rId5"/>
    <p:sldId id="292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90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4" r:id="rId26"/>
    <p:sldId id="288" r:id="rId27"/>
    <p:sldId id="289" r:id="rId28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035" autoAdjust="0"/>
    <p:restoredTop sz="94660"/>
  </p:normalViewPr>
  <p:slideViewPr>
    <p:cSldViewPr>
      <p:cViewPr varScale="1">
        <p:scale>
          <a:sx n="87" d="100"/>
          <a:sy n="87" d="100"/>
        </p:scale>
        <p:origin x="166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37" Type="http://schemas.openxmlformats.org/officeDocument/2006/relationships/customXml" Target="../customXml/item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66F2D0-9322-4242-9BFC-A4F96AE1E32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1758877D-9F15-4EB0-8DA7-BC36D5A2AD69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algn="r" rtl="1"/>
          <a:r>
            <a:rPr lang="fa-IR" sz="2800" b="0" dirty="0" smtClean="0">
              <a:solidFill>
                <a:schemeClr val="tx1"/>
              </a:solidFill>
              <a:cs typeface="B Yagut" pitchFamily="2" charset="-78"/>
            </a:rPr>
            <a:t>استفاده از مسواک و خمیر دندان</a:t>
          </a:r>
          <a:endParaRPr lang="fa-IR" sz="2800" b="0" dirty="0">
            <a:solidFill>
              <a:schemeClr val="tx1"/>
            </a:solidFill>
            <a:cs typeface="B Yagut" pitchFamily="2" charset="-78"/>
          </a:endParaRPr>
        </a:p>
      </dgm:t>
    </dgm:pt>
    <dgm:pt modelId="{109D9310-3092-4B2D-909E-A3B8335B612B}" type="parTrans" cxnId="{F0C1CC5A-C50B-4D0F-8DB6-968158F0A1EA}">
      <dgm:prSet/>
      <dgm:spPr/>
      <dgm:t>
        <a:bodyPr/>
        <a:lstStyle/>
        <a:p>
          <a:pPr rtl="1"/>
          <a:endParaRPr lang="fa-IR"/>
        </a:p>
      </dgm:t>
    </dgm:pt>
    <dgm:pt modelId="{476C484D-3D53-441F-9F3C-CD9E6FFD25EC}" type="sibTrans" cxnId="{F0C1CC5A-C50B-4D0F-8DB6-968158F0A1EA}">
      <dgm:prSet/>
      <dgm:spPr/>
      <dgm:t>
        <a:bodyPr/>
        <a:lstStyle/>
        <a:p>
          <a:pPr rtl="1"/>
          <a:endParaRPr lang="fa-IR"/>
        </a:p>
      </dgm:t>
    </dgm:pt>
    <dgm:pt modelId="{158E0548-5842-4033-8F1B-B84E1FC7AFCB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algn="r" rtl="1"/>
          <a:r>
            <a:rPr lang="fa-IR" sz="2800" dirty="0" smtClean="0">
              <a:solidFill>
                <a:schemeClr val="tx1"/>
              </a:solidFill>
              <a:cs typeface="B Yagut" pitchFamily="2" charset="-78"/>
            </a:rPr>
            <a:t>استفاده از نخ دندان</a:t>
          </a:r>
          <a:endParaRPr lang="fa-IR" sz="2800" dirty="0">
            <a:solidFill>
              <a:schemeClr val="tx1"/>
            </a:solidFill>
            <a:cs typeface="B Yagut" pitchFamily="2" charset="-78"/>
          </a:endParaRPr>
        </a:p>
      </dgm:t>
    </dgm:pt>
    <dgm:pt modelId="{E1F222B8-E4B3-437E-A21E-E6B24D5A6E2B}" type="parTrans" cxnId="{58E77E14-6C7A-40B7-A040-FA043CD9770A}">
      <dgm:prSet/>
      <dgm:spPr/>
      <dgm:t>
        <a:bodyPr/>
        <a:lstStyle/>
        <a:p>
          <a:pPr rtl="1"/>
          <a:endParaRPr lang="fa-IR"/>
        </a:p>
      </dgm:t>
    </dgm:pt>
    <dgm:pt modelId="{6D031136-FC0A-4A09-AFD3-F1DBEBC3A7BF}" type="sibTrans" cxnId="{58E77E14-6C7A-40B7-A040-FA043CD9770A}">
      <dgm:prSet/>
      <dgm:spPr/>
      <dgm:t>
        <a:bodyPr/>
        <a:lstStyle/>
        <a:p>
          <a:pPr rtl="1"/>
          <a:endParaRPr lang="fa-IR"/>
        </a:p>
      </dgm:t>
    </dgm:pt>
    <dgm:pt modelId="{B7CC40B1-5D8A-42CE-82A9-345D990488B2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algn="r" rtl="1"/>
          <a:r>
            <a:rPr lang="fa-IR" sz="2800" dirty="0" smtClean="0">
              <a:solidFill>
                <a:schemeClr val="tx1"/>
              </a:solidFill>
              <a:cs typeface="B Yagut" pitchFamily="2" charset="-78"/>
            </a:rPr>
            <a:t>رژیم غذایی مناسب</a:t>
          </a:r>
          <a:endParaRPr lang="fa-IR" sz="2800" dirty="0">
            <a:solidFill>
              <a:schemeClr val="tx1"/>
            </a:solidFill>
            <a:cs typeface="B Yagut" pitchFamily="2" charset="-78"/>
          </a:endParaRPr>
        </a:p>
      </dgm:t>
    </dgm:pt>
    <dgm:pt modelId="{DC01A1C2-D92C-4005-A015-16ACFFE42460}" type="parTrans" cxnId="{1B32C043-093F-4C9A-AD9F-F29EE5C71D66}">
      <dgm:prSet/>
      <dgm:spPr/>
      <dgm:t>
        <a:bodyPr/>
        <a:lstStyle/>
        <a:p>
          <a:pPr rtl="1"/>
          <a:endParaRPr lang="fa-IR"/>
        </a:p>
      </dgm:t>
    </dgm:pt>
    <dgm:pt modelId="{49C9ECBD-E1E8-4E1F-A3A8-AD4AE1593FFF}" type="sibTrans" cxnId="{1B32C043-093F-4C9A-AD9F-F29EE5C71D66}">
      <dgm:prSet/>
      <dgm:spPr/>
      <dgm:t>
        <a:bodyPr/>
        <a:lstStyle/>
        <a:p>
          <a:pPr rtl="1"/>
          <a:endParaRPr lang="fa-IR"/>
        </a:p>
      </dgm:t>
    </dgm:pt>
    <dgm:pt modelId="{DDFB7888-B5A2-4EDE-B816-BE5DFF1CECC3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algn="r" rtl="1"/>
          <a:r>
            <a:rPr lang="fa-IR" sz="2800" dirty="0" smtClean="0">
              <a:solidFill>
                <a:schemeClr val="tx1"/>
              </a:solidFill>
              <a:cs typeface="B Yagut" pitchFamily="2" charset="-78"/>
            </a:rPr>
            <a:t>فلوراید تراپی</a:t>
          </a:r>
          <a:endParaRPr lang="fa-IR" sz="2800" dirty="0">
            <a:solidFill>
              <a:schemeClr val="tx1"/>
            </a:solidFill>
            <a:cs typeface="B Yagut" pitchFamily="2" charset="-78"/>
          </a:endParaRPr>
        </a:p>
      </dgm:t>
    </dgm:pt>
    <dgm:pt modelId="{CB7D73C1-9E74-4AC2-BDAD-203DA4C57273}" type="parTrans" cxnId="{DADFF017-76F0-4E3F-9E7F-0CD0473F5EA8}">
      <dgm:prSet/>
      <dgm:spPr/>
      <dgm:t>
        <a:bodyPr/>
        <a:lstStyle/>
        <a:p>
          <a:pPr rtl="1"/>
          <a:endParaRPr lang="fa-IR"/>
        </a:p>
      </dgm:t>
    </dgm:pt>
    <dgm:pt modelId="{11AEA11B-ACF6-4595-B69B-7041B2DCA1DA}" type="sibTrans" cxnId="{DADFF017-76F0-4E3F-9E7F-0CD0473F5EA8}">
      <dgm:prSet/>
      <dgm:spPr/>
      <dgm:t>
        <a:bodyPr/>
        <a:lstStyle/>
        <a:p>
          <a:pPr rtl="1"/>
          <a:endParaRPr lang="fa-IR"/>
        </a:p>
      </dgm:t>
    </dgm:pt>
    <dgm:pt modelId="{808C34CC-363F-44B9-8D75-5EDF4BF5621F}" type="pres">
      <dgm:prSet presAssocID="{6866F2D0-9322-4242-9BFC-A4F96AE1E32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6A46159E-D946-4614-A149-9FE1DC11D531}" type="pres">
      <dgm:prSet presAssocID="{1758877D-9F15-4EB0-8DA7-BC36D5A2AD69}" presName="parentLin" presStyleCnt="0"/>
      <dgm:spPr/>
    </dgm:pt>
    <dgm:pt modelId="{12A66A1D-1546-4AE8-919F-D3DB07E2494A}" type="pres">
      <dgm:prSet presAssocID="{1758877D-9F15-4EB0-8DA7-BC36D5A2AD69}" presName="parentLeftMargin" presStyleLbl="node1" presStyleIdx="0" presStyleCnt="4"/>
      <dgm:spPr/>
      <dgm:t>
        <a:bodyPr/>
        <a:lstStyle/>
        <a:p>
          <a:pPr rtl="1"/>
          <a:endParaRPr lang="fa-IR"/>
        </a:p>
      </dgm:t>
    </dgm:pt>
    <dgm:pt modelId="{502AFF42-82DD-4300-BB6F-586D0DD8DE86}" type="pres">
      <dgm:prSet presAssocID="{1758877D-9F15-4EB0-8DA7-BC36D5A2AD69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2F36DA8-28F8-49BB-8766-DC2870D2F3F4}" type="pres">
      <dgm:prSet presAssocID="{1758877D-9F15-4EB0-8DA7-BC36D5A2AD69}" presName="negativeSpace" presStyleCnt="0"/>
      <dgm:spPr/>
    </dgm:pt>
    <dgm:pt modelId="{201B8207-5CE3-42A0-A71B-74447B7DD0CC}" type="pres">
      <dgm:prSet presAssocID="{1758877D-9F15-4EB0-8DA7-BC36D5A2AD69}" presName="childText" presStyleLbl="conFgAcc1" presStyleIdx="0" presStyleCnt="4">
        <dgm:presLayoutVars>
          <dgm:bulletEnabled val="1"/>
        </dgm:presLayoutVars>
      </dgm:prSet>
      <dgm:spPr/>
    </dgm:pt>
    <dgm:pt modelId="{EB94EEC3-E670-4140-88DC-0C57D816AC00}" type="pres">
      <dgm:prSet presAssocID="{476C484D-3D53-441F-9F3C-CD9E6FFD25EC}" presName="spaceBetweenRectangles" presStyleCnt="0"/>
      <dgm:spPr/>
    </dgm:pt>
    <dgm:pt modelId="{302BF385-9AF5-4908-A23D-903ECEF77055}" type="pres">
      <dgm:prSet presAssocID="{158E0548-5842-4033-8F1B-B84E1FC7AFCB}" presName="parentLin" presStyleCnt="0"/>
      <dgm:spPr/>
    </dgm:pt>
    <dgm:pt modelId="{FE521B8D-E5C1-4A66-9541-B04B929181BD}" type="pres">
      <dgm:prSet presAssocID="{158E0548-5842-4033-8F1B-B84E1FC7AFCB}" presName="parentLeftMargin" presStyleLbl="node1" presStyleIdx="0" presStyleCnt="4"/>
      <dgm:spPr/>
      <dgm:t>
        <a:bodyPr/>
        <a:lstStyle/>
        <a:p>
          <a:pPr rtl="1"/>
          <a:endParaRPr lang="fa-IR"/>
        </a:p>
      </dgm:t>
    </dgm:pt>
    <dgm:pt modelId="{1FF7C590-077A-4113-B3C3-B922D1C380E5}" type="pres">
      <dgm:prSet presAssocID="{158E0548-5842-4033-8F1B-B84E1FC7AFC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F7B67D9-B576-46D4-8614-55543074F3CD}" type="pres">
      <dgm:prSet presAssocID="{158E0548-5842-4033-8F1B-B84E1FC7AFCB}" presName="negativeSpace" presStyleCnt="0"/>
      <dgm:spPr/>
    </dgm:pt>
    <dgm:pt modelId="{AA2D38D7-5AFD-4DB3-90FD-59CD38DB8D89}" type="pres">
      <dgm:prSet presAssocID="{158E0548-5842-4033-8F1B-B84E1FC7AFCB}" presName="childText" presStyleLbl="conFgAcc1" presStyleIdx="1" presStyleCnt="4">
        <dgm:presLayoutVars>
          <dgm:bulletEnabled val="1"/>
        </dgm:presLayoutVars>
      </dgm:prSet>
      <dgm:spPr/>
    </dgm:pt>
    <dgm:pt modelId="{9C8756FB-9B42-4DF2-842D-CA1C57ACC64B}" type="pres">
      <dgm:prSet presAssocID="{6D031136-FC0A-4A09-AFD3-F1DBEBC3A7BF}" presName="spaceBetweenRectangles" presStyleCnt="0"/>
      <dgm:spPr/>
    </dgm:pt>
    <dgm:pt modelId="{E2538A61-7CD7-40F2-8F9A-6004B40486C6}" type="pres">
      <dgm:prSet presAssocID="{B7CC40B1-5D8A-42CE-82A9-345D990488B2}" presName="parentLin" presStyleCnt="0"/>
      <dgm:spPr/>
    </dgm:pt>
    <dgm:pt modelId="{DC64D6E6-CEB1-408B-A551-03E4A226E6FD}" type="pres">
      <dgm:prSet presAssocID="{B7CC40B1-5D8A-42CE-82A9-345D990488B2}" presName="parentLeftMargin" presStyleLbl="node1" presStyleIdx="1" presStyleCnt="4"/>
      <dgm:spPr/>
      <dgm:t>
        <a:bodyPr/>
        <a:lstStyle/>
        <a:p>
          <a:pPr rtl="1"/>
          <a:endParaRPr lang="fa-IR"/>
        </a:p>
      </dgm:t>
    </dgm:pt>
    <dgm:pt modelId="{F3CF69FC-6B80-4963-ABA5-1EE88BA8160E}" type="pres">
      <dgm:prSet presAssocID="{B7CC40B1-5D8A-42CE-82A9-345D990488B2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8D2DD36-A791-4790-A27B-23D82ADE4D74}" type="pres">
      <dgm:prSet presAssocID="{B7CC40B1-5D8A-42CE-82A9-345D990488B2}" presName="negativeSpace" presStyleCnt="0"/>
      <dgm:spPr/>
    </dgm:pt>
    <dgm:pt modelId="{7097C3A3-385A-45F1-974F-118356E26377}" type="pres">
      <dgm:prSet presAssocID="{B7CC40B1-5D8A-42CE-82A9-345D990488B2}" presName="childText" presStyleLbl="conFgAcc1" presStyleIdx="2" presStyleCnt="4">
        <dgm:presLayoutVars>
          <dgm:bulletEnabled val="1"/>
        </dgm:presLayoutVars>
      </dgm:prSet>
      <dgm:spPr/>
    </dgm:pt>
    <dgm:pt modelId="{EF866A49-3458-407D-9F4F-B9F0EF7DC146}" type="pres">
      <dgm:prSet presAssocID="{49C9ECBD-E1E8-4E1F-A3A8-AD4AE1593FFF}" presName="spaceBetweenRectangles" presStyleCnt="0"/>
      <dgm:spPr/>
    </dgm:pt>
    <dgm:pt modelId="{3659AEC2-9069-49B3-9F17-C9E65B56FB3A}" type="pres">
      <dgm:prSet presAssocID="{DDFB7888-B5A2-4EDE-B816-BE5DFF1CECC3}" presName="parentLin" presStyleCnt="0"/>
      <dgm:spPr/>
    </dgm:pt>
    <dgm:pt modelId="{5183CA6D-1F67-452F-B31D-8D3F93FC3CC5}" type="pres">
      <dgm:prSet presAssocID="{DDFB7888-B5A2-4EDE-B816-BE5DFF1CECC3}" presName="parentLeftMargin" presStyleLbl="node1" presStyleIdx="2" presStyleCnt="4"/>
      <dgm:spPr/>
      <dgm:t>
        <a:bodyPr/>
        <a:lstStyle/>
        <a:p>
          <a:pPr rtl="1"/>
          <a:endParaRPr lang="fa-IR"/>
        </a:p>
      </dgm:t>
    </dgm:pt>
    <dgm:pt modelId="{55BFCB0B-AD9D-4E3B-8E3D-CE711F24D613}" type="pres">
      <dgm:prSet presAssocID="{DDFB7888-B5A2-4EDE-B816-BE5DFF1CECC3}" presName="parentText" presStyleLbl="node1" presStyleIdx="3" presStyleCnt="4" custLinFactNeighborX="7512" custLinFactNeighborY="2778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2601D49-DB5B-4A56-8C26-48E9DDC444F8}" type="pres">
      <dgm:prSet presAssocID="{DDFB7888-B5A2-4EDE-B816-BE5DFF1CECC3}" presName="negativeSpace" presStyleCnt="0"/>
      <dgm:spPr/>
    </dgm:pt>
    <dgm:pt modelId="{BB47A22A-A763-4B8E-B253-E2AD7E13DE50}" type="pres">
      <dgm:prSet presAssocID="{DDFB7888-B5A2-4EDE-B816-BE5DFF1CECC3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87F3D53E-FF60-46C1-9BE9-6CF68C438E52}" type="presOf" srcId="{DDFB7888-B5A2-4EDE-B816-BE5DFF1CECC3}" destId="{55BFCB0B-AD9D-4E3B-8E3D-CE711F24D613}" srcOrd="1" destOrd="0" presId="urn:microsoft.com/office/officeart/2005/8/layout/list1"/>
    <dgm:cxn modelId="{0CCD2732-4FCE-4653-A183-338E33B2CA88}" type="presOf" srcId="{158E0548-5842-4033-8F1B-B84E1FC7AFCB}" destId="{1FF7C590-077A-4113-B3C3-B922D1C380E5}" srcOrd="1" destOrd="0" presId="urn:microsoft.com/office/officeart/2005/8/layout/list1"/>
    <dgm:cxn modelId="{D42A2AF7-6B4E-4416-910D-7493C930F984}" type="presOf" srcId="{DDFB7888-B5A2-4EDE-B816-BE5DFF1CECC3}" destId="{5183CA6D-1F67-452F-B31D-8D3F93FC3CC5}" srcOrd="0" destOrd="0" presId="urn:microsoft.com/office/officeart/2005/8/layout/list1"/>
    <dgm:cxn modelId="{1B32C043-093F-4C9A-AD9F-F29EE5C71D66}" srcId="{6866F2D0-9322-4242-9BFC-A4F96AE1E32A}" destId="{B7CC40B1-5D8A-42CE-82A9-345D990488B2}" srcOrd="2" destOrd="0" parTransId="{DC01A1C2-D92C-4005-A015-16ACFFE42460}" sibTransId="{49C9ECBD-E1E8-4E1F-A3A8-AD4AE1593FFF}"/>
    <dgm:cxn modelId="{C33211CB-BB7A-4E11-BDDA-035CBEBA7C2F}" type="presOf" srcId="{1758877D-9F15-4EB0-8DA7-BC36D5A2AD69}" destId="{502AFF42-82DD-4300-BB6F-586D0DD8DE86}" srcOrd="1" destOrd="0" presId="urn:microsoft.com/office/officeart/2005/8/layout/list1"/>
    <dgm:cxn modelId="{597DF31B-09EE-4D67-A796-D101D8A9E887}" type="presOf" srcId="{6866F2D0-9322-4242-9BFC-A4F96AE1E32A}" destId="{808C34CC-363F-44B9-8D75-5EDF4BF5621F}" srcOrd="0" destOrd="0" presId="urn:microsoft.com/office/officeart/2005/8/layout/list1"/>
    <dgm:cxn modelId="{C8407BBC-6DE1-43F1-A878-C4A58540A530}" type="presOf" srcId="{B7CC40B1-5D8A-42CE-82A9-345D990488B2}" destId="{F3CF69FC-6B80-4963-ABA5-1EE88BA8160E}" srcOrd="1" destOrd="0" presId="urn:microsoft.com/office/officeart/2005/8/layout/list1"/>
    <dgm:cxn modelId="{C2F1A829-A5B7-4428-A08A-2C590BD3C2E6}" type="presOf" srcId="{B7CC40B1-5D8A-42CE-82A9-345D990488B2}" destId="{DC64D6E6-CEB1-408B-A551-03E4A226E6FD}" srcOrd="0" destOrd="0" presId="urn:microsoft.com/office/officeart/2005/8/layout/list1"/>
    <dgm:cxn modelId="{3C1509DC-77B8-4143-B1B5-2C2ED362D8AE}" type="presOf" srcId="{158E0548-5842-4033-8F1B-B84E1FC7AFCB}" destId="{FE521B8D-E5C1-4A66-9541-B04B929181BD}" srcOrd="0" destOrd="0" presId="urn:microsoft.com/office/officeart/2005/8/layout/list1"/>
    <dgm:cxn modelId="{DADFF017-76F0-4E3F-9E7F-0CD0473F5EA8}" srcId="{6866F2D0-9322-4242-9BFC-A4F96AE1E32A}" destId="{DDFB7888-B5A2-4EDE-B816-BE5DFF1CECC3}" srcOrd="3" destOrd="0" parTransId="{CB7D73C1-9E74-4AC2-BDAD-203DA4C57273}" sibTransId="{11AEA11B-ACF6-4595-B69B-7041B2DCA1DA}"/>
    <dgm:cxn modelId="{B7E97391-0AF7-43E0-B7A3-0DEE67FA549F}" type="presOf" srcId="{1758877D-9F15-4EB0-8DA7-BC36D5A2AD69}" destId="{12A66A1D-1546-4AE8-919F-D3DB07E2494A}" srcOrd="0" destOrd="0" presId="urn:microsoft.com/office/officeart/2005/8/layout/list1"/>
    <dgm:cxn modelId="{58E77E14-6C7A-40B7-A040-FA043CD9770A}" srcId="{6866F2D0-9322-4242-9BFC-A4F96AE1E32A}" destId="{158E0548-5842-4033-8F1B-B84E1FC7AFCB}" srcOrd="1" destOrd="0" parTransId="{E1F222B8-E4B3-437E-A21E-E6B24D5A6E2B}" sibTransId="{6D031136-FC0A-4A09-AFD3-F1DBEBC3A7BF}"/>
    <dgm:cxn modelId="{F0C1CC5A-C50B-4D0F-8DB6-968158F0A1EA}" srcId="{6866F2D0-9322-4242-9BFC-A4F96AE1E32A}" destId="{1758877D-9F15-4EB0-8DA7-BC36D5A2AD69}" srcOrd="0" destOrd="0" parTransId="{109D9310-3092-4B2D-909E-A3B8335B612B}" sibTransId="{476C484D-3D53-441F-9F3C-CD9E6FFD25EC}"/>
    <dgm:cxn modelId="{641F2A58-D11E-41B3-854D-AA1C2B5209F2}" type="presParOf" srcId="{808C34CC-363F-44B9-8D75-5EDF4BF5621F}" destId="{6A46159E-D946-4614-A149-9FE1DC11D531}" srcOrd="0" destOrd="0" presId="urn:microsoft.com/office/officeart/2005/8/layout/list1"/>
    <dgm:cxn modelId="{BBD8A248-8B9F-48CE-89A5-F4F7556302B1}" type="presParOf" srcId="{6A46159E-D946-4614-A149-9FE1DC11D531}" destId="{12A66A1D-1546-4AE8-919F-D3DB07E2494A}" srcOrd="0" destOrd="0" presId="urn:microsoft.com/office/officeart/2005/8/layout/list1"/>
    <dgm:cxn modelId="{02612516-8066-4C1C-A994-41BF49C07046}" type="presParOf" srcId="{6A46159E-D946-4614-A149-9FE1DC11D531}" destId="{502AFF42-82DD-4300-BB6F-586D0DD8DE86}" srcOrd="1" destOrd="0" presId="urn:microsoft.com/office/officeart/2005/8/layout/list1"/>
    <dgm:cxn modelId="{00A7AB06-89D9-40B2-8957-5D03F89E7FAA}" type="presParOf" srcId="{808C34CC-363F-44B9-8D75-5EDF4BF5621F}" destId="{D2F36DA8-28F8-49BB-8766-DC2870D2F3F4}" srcOrd="1" destOrd="0" presId="urn:microsoft.com/office/officeart/2005/8/layout/list1"/>
    <dgm:cxn modelId="{F0DCCEA2-60C2-4FAE-9038-77EA131ABFF3}" type="presParOf" srcId="{808C34CC-363F-44B9-8D75-5EDF4BF5621F}" destId="{201B8207-5CE3-42A0-A71B-74447B7DD0CC}" srcOrd="2" destOrd="0" presId="urn:microsoft.com/office/officeart/2005/8/layout/list1"/>
    <dgm:cxn modelId="{96DC2FBC-40D5-4BAD-9133-9F5AFBB6C09E}" type="presParOf" srcId="{808C34CC-363F-44B9-8D75-5EDF4BF5621F}" destId="{EB94EEC3-E670-4140-88DC-0C57D816AC00}" srcOrd="3" destOrd="0" presId="urn:microsoft.com/office/officeart/2005/8/layout/list1"/>
    <dgm:cxn modelId="{CDC2E242-AF67-4A30-B5E2-A68B89485049}" type="presParOf" srcId="{808C34CC-363F-44B9-8D75-5EDF4BF5621F}" destId="{302BF385-9AF5-4908-A23D-903ECEF77055}" srcOrd="4" destOrd="0" presId="urn:microsoft.com/office/officeart/2005/8/layout/list1"/>
    <dgm:cxn modelId="{539DA107-1D6B-4EE7-8C24-FFD778EDD43B}" type="presParOf" srcId="{302BF385-9AF5-4908-A23D-903ECEF77055}" destId="{FE521B8D-E5C1-4A66-9541-B04B929181BD}" srcOrd="0" destOrd="0" presId="urn:microsoft.com/office/officeart/2005/8/layout/list1"/>
    <dgm:cxn modelId="{8F1B3FA0-81F1-435B-8D52-DB54146058E4}" type="presParOf" srcId="{302BF385-9AF5-4908-A23D-903ECEF77055}" destId="{1FF7C590-077A-4113-B3C3-B922D1C380E5}" srcOrd="1" destOrd="0" presId="urn:microsoft.com/office/officeart/2005/8/layout/list1"/>
    <dgm:cxn modelId="{703D38AD-5E54-421F-9F93-1CFBD2623B35}" type="presParOf" srcId="{808C34CC-363F-44B9-8D75-5EDF4BF5621F}" destId="{8F7B67D9-B576-46D4-8614-55543074F3CD}" srcOrd="5" destOrd="0" presId="urn:microsoft.com/office/officeart/2005/8/layout/list1"/>
    <dgm:cxn modelId="{9A0CE59B-3027-4DC4-87E5-E109D6A11E57}" type="presParOf" srcId="{808C34CC-363F-44B9-8D75-5EDF4BF5621F}" destId="{AA2D38D7-5AFD-4DB3-90FD-59CD38DB8D89}" srcOrd="6" destOrd="0" presId="urn:microsoft.com/office/officeart/2005/8/layout/list1"/>
    <dgm:cxn modelId="{685E0695-5EF3-44EC-9992-2E1E946AACE8}" type="presParOf" srcId="{808C34CC-363F-44B9-8D75-5EDF4BF5621F}" destId="{9C8756FB-9B42-4DF2-842D-CA1C57ACC64B}" srcOrd="7" destOrd="0" presId="urn:microsoft.com/office/officeart/2005/8/layout/list1"/>
    <dgm:cxn modelId="{FB19062B-8664-45A1-80F1-30430EF17AD0}" type="presParOf" srcId="{808C34CC-363F-44B9-8D75-5EDF4BF5621F}" destId="{E2538A61-7CD7-40F2-8F9A-6004B40486C6}" srcOrd="8" destOrd="0" presId="urn:microsoft.com/office/officeart/2005/8/layout/list1"/>
    <dgm:cxn modelId="{AA47527A-3DDA-4D65-9AB8-ED662806FFC0}" type="presParOf" srcId="{E2538A61-7CD7-40F2-8F9A-6004B40486C6}" destId="{DC64D6E6-CEB1-408B-A551-03E4A226E6FD}" srcOrd="0" destOrd="0" presId="urn:microsoft.com/office/officeart/2005/8/layout/list1"/>
    <dgm:cxn modelId="{FF77A21A-7F6E-4CF5-B6C3-4196D47D1D31}" type="presParOf" srcId="{E2538A61-7CD7-40F2-8F9A-6004B40486C6}" destId="{F3CF69FC-6B80-4963-ABA5-1EE88BA8160E}" srcOrd="1" destOrd="0" presId="urn:microsoft.com/office/officeart/2005/8/layout/list1"/>
    <dgm:cxn modelId="{744F73CC-EDDF-443A-A4AA-180CDAFA652E}" type="presParOf" srcId="{808C34CC-363F-44B9-8D75-5EDF4BF5621F}" destId="{E8D2DD36-A791-4790-A27B-23D82ADE4D74}" srcOrd="9" destOrd="0" presId="urn:microsoft.com/office/officeart/2005/8/layout/list1"/>
    <dgm:cxn modelId="{C7F27E96-D0DF-4C9F-BA49-14C986769671}" type="presParOf" srcId="{808C34CC-363F-44B9-8D75-5EDF4BF5621F}" destId="{7097C3A3-385A-45F1-974F-118356E26377}" srcOrd="10" destOrd="0" presId="urn:microsoft.com/office/officeart/2005/8/layout/list1"/>
    <dgm:cxn modelId="{C33E44D9-106F-4C99-A2F5-C152AA9FCABC}" type="presParOf" srcId="{808C34CC-363F-44B9-8D75-5EDF4BF5621F}" destId="{EF866A49-3458-407D-9F4F-B9F0EF7DC146}" srcOrd="11" destOrd="0" presId="urn:microsoft.com/office/officeart/2005/8/layout/list1"/>
    <dgm:cxn modelId="{981C47B1-F876-41E2-B162-298BC60A6262}" type="presParOf" srcId="{808C34CC-363F-44B9-8D75-5EDF4BF5621F}" destId="{3659AEC2-9069-49B3-9F17-C9E65B56FB3A}" srcOrd="12" destOrd="0" presId="urn:microsoft.com/office/officeart/2005/8/layout/list1"/>
    <dgm:cxn modelId="{D027485A-EDC2-4082-8223-04AA2B0C2867}" type="presParOf" srcId="{3659AEC2-9069-49B3-9F17-C9E65B56FB3A}" destId="{5183CA6D-1F67-452F-B31D-8D3F93FC3CC5}" srcOrd="0" destOrd="0" presId="urn:microsoft.com/office/officeart/2005/8/layout/list1"/>
    <dgm:cxn modelId="{D3426BAB-6495-45CF-AD1B-6E59471C5997}" type="presParOf" srcId="{3659AEC2-9069-49B3-9F17-C9E65B56FB3A}" destId="{55BFCB0B-AD9D-4E3B-8E3D-CE711F24D613}" srcOrd="1" destOrd="0" presId="urn:microsoft.com/office/officeart/2005/8/layout/list1"/>
    <dgm:cxn modelId="{8EE1A0A6-98BA-4A66-81D8-16E181D2B4DA}" type="presParOf" srcId="{808C34CC-363F-44B9-8D75-5EDF4BF5621F}" destId="{22601D49-DB5B-4A56-8C26-48E9DDC444F8}" srcOrd="13" destOrd="0" presId="urn:microsoft.com/office/officeart/2005/8/layout/list1"/>
    <dgm:cxn modelId="{57447B4C-7DBD-48A8-9E93-98D969B470E7}" type="presParOf" srcId="{808C34CC-363F-44B9-8D75-5EDF4BF5621F}" destId="{BB47A22A-A763-4B8E-B253-E2AD7E13DE50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848BD2-EE71-4049-BC25-AF8F3B7B3C6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E59328D5-230F-47D4-9D0E-056A229AA48E}">
      <dgm:prSet phldrT="[Text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algn="r" rtl="1"/>
          <a:r>
            <a:rPr lang="fa-IR" dirty="0" smtClean="0">
              <a:solidFill>
                <a:schemeClr val="tx1"/>
              </a:solidFill>
              <a:cs typeface="B Yagut" pitchFamily="2" charset="-78"/>
            </a:rPr>
            <a:t>مسواک</a:t>
          </a:r>
          <a:r>
            <a:rPr lang="fa-IR" dirty="0" smtClean="0">
              <a:cs typeface="B Yagut" pitchFamily="2" charset="-78"/>
            </a:rPr>
            <a:t> </a:t>
          </a:r>
          <a:r>
            <a:rPr lang="fa-IR" dirty="0" smtClean="0">
              <a:solidFill>
                <a:schemeClr val="tx1"/>
              </a:solidFill>
              <a:cs typeface="B Yagut" pitchFamily="2" charset="-78"/>
            </a:rPr>
            <a:t>کردن</a:t>
          </a:r>
          <a:r>
            <a:rPr lang="fa-IR" dirty="0" smtClean="0">
              <a:cs typeface="B Yagut" pitchFamily="2" charset="-78"/>
            </a:rPr>
            <a:t> </a:t>
          </a:r>
          <a:r>
            <a:rPr lang="fa-IR" dirty="0" smtClean="0">
              <a:solidFill>
                <a:schemeClr val="tx1"/>
              </a:solidFill>
              <a:cs typeface="B Yagut" pitchFamily="2" charset="-78"/>
            </a:rPr>
            <a:t>صحیح باید </a:t>
          </a:r>
          <a:endParaRPr lang="fa-IR" dirty="0">
            <a:solidFill>
              <a:schemeClr val="tx1"/>
            </a:solidFill>
            <a:cs typeface="B Yagut" pitchFamily="2" charset="-78"/>
          </a:endParaRPr>
        </a:p>
      </dgm:t>
    </dgm:pt>
    <dgm:pt modelId="{6BE07121-E13D-4AEA-A275-4466A500772A}" type="parTrans" cxnId="{A127A0AE-AEC5-46CE-BF38-39E41458CD0B}">
      <dgm:prSet/>
      <dgm:spPr/>
      <dgm:t>
        <a:bodyPr/>
        <a:lstStyle/>
        <a:p>
          <a:pPr rtl="1"/>
          <a:endParaRPr lang="fa-IR"/>
        </a:p>
      </dgm:t>
    </dgm:pt>
    <dgm:pt modelId="{C6B98468-4675-494C-B611-B21C84ADB9F8}" type="sibTrans" cxnId="{A127A0AE-AEC5-46CE-BF38-39E41458CD0B}">
      <dgm:prSet/>
      <dgm:spPr/>
      <dgm:t>
        <a:bodyPr/>
        <a:lstStyle/>
        <a:p>
          <a:pPr rtl="1"/>
          <a:endParaRPr lang="fa-IR"/>
        </a:p>
      </dgm:t>
    </dgm:pt>
    <dgm:pt modelId="{8C9C9249-6DC2-47EF-880D-02812793884F}">
      <dgm:prSet phldrT="[Text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mtClean="0">
              <a:solidFill>
                <a:schemeClr val="tx1"/>
              </a:solidFill>
              <a:cs typeface="B Yagut" pitchFamily="2" charset="-78"/>
            </a:rPr>
            <a:t>توام</a:t>
          </a:r>
          <a:r>
            <a:rPr lang="fa-IR" smtClean="0">
              <a:cs typeface="B Yagut" pitchFamily="2" charset="-78"/>
            </a:rPr>
            <a:t> </a:t>
          </a:r>
          <a:r>
            <a:rPr lang="fa-IR" smtClean="0">
              <a:solidFill>
                <a:schemeClr val="tx1"/>
              </a:solidFill>
              <a:cs typeface="B Yagut" pitchFamily="2" charset="-78"/>
            </a:rPr>
            <a:t>با آرامش</a:t>
          </a:r>
          <a:endParaRPr lang="fa-IR" dirty="0">
            <a:solidFill>
              <a:schemeClr val="tx1"/>
            </a:solidFill>
            <a:cs typeface="B Yagut" pitchFamily="2" charset="-78"/>
          </a:endParaRPr>
        </a:p>
      </dgm:t>
    </dgm:pt>
    <dgm:pt modelId="{E1AF26F3-F109-42EF-AC42-30CDB899C9F5}" type="parTrans" cxnId="{7358E276-8878-4129-B910-A5B6A2A5DA9B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endParaRPr lang="fa-IR"/>
        </a:p>
      </dgm:t>
    </dgm:pt>
    <dgm:pt modelId="{24866239-6D82-4B65-8CF1-13353FFA37E7}" type="sibTrans" cxnId="{7358E276-8878-4129-B910-A5B6A2A5DA9B}">
      <dgm:prSet/>
      <dgm:spPr/>
      <dgm:t>
        <a:bodyPr/>
        <a:lstStyle/>
        <a:p>
          <a:pPr rtl="1"/>
          <a:endParaRPr lang="fa-IR"/>
        </a:p>
      </dgm:t>
    </dgm:pt>
    <dgm:pt modelId="{AEDD2D50-7259-4FC3-864F-5D8FEEC27239}">
      <dgm:prSet phldrT="[Text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mtClean="0">
              <a:solidFill>
                <a:schemeClr val="tx1"/>
              </a:solidFill>
              <a:cs typeface="B Yagut" pitchFamily="2" charset="-78"/>
            </a:rPr>
            <a:t>زمان</a:t>
          </a:r>
          <a:r>
            <a:rPr lang="fa-IR" smtClean="0">
              <a:cs typeface="B Yagut" pitchFamily="2" charset="-78"/>
            </a:rPr>
            <a:t> </a:t>
          </a:r>
          <a:r>
            <a:rPr lang="fa-IR" smtClean="0">
              <a:solidFill>
                <a:schemeClr val="tx1"/>
              </a:solidFill>
              <a:cs typeface="B Yagut" pitchFamily="2" charset="-78"/>
            </a:rPr>
            <a:t>کافی</a:t>
          </a:r>
          <a:endParaRPr lang="fa-IR" dirty="0">
            <a:solidFill>
              <a:schemeClr val="tx1"/>
            </a:solidFill>
            <a:cs typeface="B Yagut" pitchFamily="2" charset="-78"/>
          </a:endParaRPr>
        </a:p>
      </dgm:t>
    </dgm:pt>
    <dgm:pt modelId="{976E8E9C-F00C-45CC-BC48-75779ECD22D3}" type="parTrans" cxnId="{4AC7221B-4B96-49C4-9E45-9D7E3EEC38C3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endParaRPr lang="fa-IR"/>
        </a:p>
      </dgm:t>
    </dgm:pt>
    <dgm:pt modelId="{96824081-10BC-455D-8997-7DF29975046E}" type="sibTrans" cxnId="{4AC7221B-4B96-49C4-9E45-9D7E3EEC38C3}">
      <dgm:prSet/>
      <dgm:spPr/>
      <dgm:t>
        <a:bodyPr/>
        <a:lstStyle/>
        <a:p>
          <a:pPr rtl="1"/>
          <a:endParaRPr lang="fa-IR"/>
        </a:p>
      </dgm:t>
    </dgm:pt>
    <dgm:pt modelId="{11CB52D0-60D6-446E-9B4B-D04CC6A1C3E3}">
      <dgm:prSet phldrT="[Text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mtClean="0">
              <a:solidFill>
                <a:schemeClr val="tx1"/>
              </a:solidFill>
              <a:cs typeface="B Yagut" pitchFamily="2" charset="-78"/>
            </a:rPr>
            <a:t>فرصت</a:t>
          </a:r>
          <a:r>
            <a:rPr lang="fa-IR" smtClean="0"/>
            <a:t> </a:t>
          </a:r>
          <a:r>
            <a:rPr lang="fa-IR" smtClean="0">
              <a:solidFill>
                <a:schemeClr val="tx1"/>
              </a:solidFill>
            </a:rPr>
            <a:t>مناسب</a:t>
          </a:r>
          <a:endParaRPr lang="fa-IR" dirty="0">
            <a:solidFill>
              <a:schemeClr val="tx1"/>
            </a:solidFill>
          </a:endParaRPr>
        </a:p>
      </dgm:t>
    </dgm:pt>
    <dgm:pt modelId="{BD562AF9-DA89-480B-B41B-D0E93214E145}" type="parTrans" cxnId="{830637DC-6D09-4A8D-899E-D6FE9C1FBDF4}">
      <dgm:prSet/>
      <dgm:spPr/>
      <dgm:t>
        <a:bodyPr/>
        <a:lstStyle/>
        <a:p>
          <a:pPr rtl="1"/>
          <a:endParaRPr lang="fa-IR"/>
        </a:p>
      </dgm:t>
    </dgm:pt>
    <dgm:pt modelId="{FC5F287C-A73F-4B72-B1C7-BFA77B1DD52B}" type="sibTrans" cxnId="{830637DC-6D09-4A8D-899E-D6FE9C1FBDF4}">
      <dgm:prSet/>
      <dgm:spPr/>
      <dgm:t>
        <a:bodyPr/>
        <a:lstStyle/>
        <a:p>
          <a:pPr rtl="1"/>
          <a:endParaRPr lang="fa-IR"/>
        </a:p>
      </dgm:t>
    </dgm:pt>
    <dgm:pt modelId="{5F984E3E-4A8A-463F-915B-B55EB98CA98D}" type="pres">
      <dgm:prSet presAssocID="{7A848BD2-EE71-4049-BC25-AF8F3B7B3C6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AC347CF0-5C8E-46F3-A494-4D065BBD9A7B}" type="pres">
      <dgm:prSet presAssocID="{E59328D5-230F-47D4-9D0E-056A229AA48E}" presName="centerShape" presStyleLbl="node0" presStyleIdx="0" presStyleCnt="1" custScaleX="162865" custLinFactNeighborX="1274" custLinFactNeighborY="6266"/>
      <dgm:spPr/>
      <dgm:t>
        <a:bodyPr/>
        <a:lstStyle/>
        <a:p>
          <a:pPr rtl="1"/>
          <a:endParaRPr lang="fa-IR"/>
        </a:p>
      </dgm:t>
    </dgm:pt>
    <dgm:pt modelId="{0E9CA7C1-B5F0-4801-8523-F1B233CFDEB8}" type="pres">
      <dgm:prSet presAssocID="{E1AF26F3-F109-42EF-AC42-30CDB899C9F5}" presName="parTrans" presStyleLbl="bgSibTrans2D1" presStyleIdx="0" presStyleCnt="3" custAng="10590801" custScaleX="48344" custScaleY="95942" custLinFactNeighborX="8987" custLinFactNeighborY="81773"/>
      <dgm:spPr/>
      <dgm:t>
        <a:bodyPr/>
        <a:lstStyle/>
        <a:p>
          <a:pPr rtl="1"/>
          <a:endParaRPr lang="fa-IR"/>
        </a:p>
      </dgm:t>
    </dgm:pt>
    <dgm:pt modelId="{9D88BFED-D4BE-4BAF-8421-273E702D5B0D}" type="pres">
      <dgm:prSet presAssocID="{8C9C9249-6DC2-47EF-880D-02812793884F}" presName="node" presStyleLbl="node1" presStyleIdx="0" presStyleCnt="3" custScaleX="83893" custScaleY="81097" custRadScaleRad="138889" custRadScaleInc="-573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8B0729D-7EBF-4200-A99C-AF3DF6AFD64C}" type="pres">
      <dgm:prSet presAssocID="{976E8E9C-F00C-45CC-BC48-75779ECD22D3}" presName="parTrans" presStyleLbl="bgSibTrans2D1" presStyleIdx="1" presStyleCnt="3" custAng="10740796" custScaleX="46312" custScaleY="87581" custLinFactNeighborX="10075" custLinFactNeighborY="64768"/>
      <dgm:spPr/>
      <dgm:t>
        <a:bodyPr/>
        <a:lstStyle/>
        <a:p>
          <a:pPr rtl="1"/>
          <a:endParaRPr lang="fa-IR"/>
        </a:p>
      </dgm:t>
    </dgm:pt>
    <dgm:pt modelId="{3A2671C4-9790-46B2-9C99-7B3B7EBFF4D9}" type="pres">
      <dgm:prSet presAssocID="{AEDD2D50-7259-4FC3-864F-5D8FEEC27239}" presName="node" presStyleLbl="node1" presStyleIdx="1" presStyleCnt="3" custAng="0" custScaleX="83014" custScaleY="78772" custRadScaleRad="77181" custRadScaleInc="486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278E44D-F2B6-4694-B0AF-0F7AD2AA0F9A}" type="pres">
      <dgm:prSet presAssocID="{BD562AF9-DA89-480B-B41B-D0E93214E145}" presName="parTrans" presStyleLbl="bgSibTrans2D1" presStyleIdx="2" presStyleCnt="3" custAng="10792810" custScaleX="3497" custLinFactY="280" custLinFactNeighborX="-47424" custLinFactNeighborY="100000"/>
      <dgm:spPr/>
      <dgm:t>
        <a:bodyPr/>
        <a:lstStyle/>
        <a:p>
          <a:pPr rtl="1"/>
          <a:endParaRPr lang="fa-IR"/>
        </a:p>
      </dgm:t>
    </dgm:pt>
    <dgm:pt modelId="{98981F2E-E73A-40A5-A8BD-AAF5D9BB45D0}" type="pres">
      <dgm:prSet presAssocID="{11CB52D0-60D6-446E-9B4B-D04CC6A1C3E3}" presName="node" presStyleLbl="node1" presStyleIdx="2" presStyleCnt="3" custScaleX="83016" custScaleY="78767" custRadScaleRad="152645" custRadScaleInc="1567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6D3D7304-38B7-4C87-B598-4618054D48CA}" type="presOf" srcId="{7A848BD2-EE71-4049-BC25-AF8F3B7B3C68}" destId="{5F984E3E-4A8A-463F-915B-B55EB98CA98D}" srcOrd="0" destOrd="0" presId="urn:microsoft.com/office/officeart/2005/8/layout/radial4"/>
    <dgm:cxn modelId="{A127A0AE-AEC5-46CE-BF38-39E41458CD0B}" srcId="{7A848BD2-EE71-4049-BC25-AF8F3B7B3C68}" destId="{E59328D5-230F-47D4-9D0E-056A229AA48E}" srcOrd="0" destOrd="0" parTransId="{6BE07121-E13D-4AEA-A275-4466A500772A}" sibTransId="{C6B98468-4675-494C-B611-B21C84ADB9F8}"/>
    <dgm:cxn modelId="{62E12F8A-D422-413F-8311-F6D6E94C96CE}" type="presOf" srcId="{11CB52D0-60D6-446E-9B4B-D04CC6A1C3E3}" destId="{98981F2E-E73A-40A5-A8BD-AAF5D9BB45D0}" srcOrd="0" destOrd="0" presId="urn:microsoft.com/office/officeart/2005/8/layout/radial4"/>
    <dgm:cxn modelId="{7358E276-8878-4129-B910-A5B6A2A5DA9B}" srcId="{E59328D5-230F-47D4-9D0E-056A229AA48E}" destId="{8C9C9249-6DC2-47EF-880D-02812793884F}" srcOrd="0" destOrd="0" parTransId="{E1AF26F3-F109-42EF-AC42-30CDB899C9F5}" sibTransId="{24866239-6D82-4B65-8CF1-13353FFA37E7}"/>
    <dgm:cxn modelId="{830637DC-6D09-4A8D-899E-D6FE9C1FBDF4}" srcId="{E59328D5-230F-47D4-9D0E-056A229AA48E}" destId="{11CB52D0-60D6-446E-9B4B-D04CC6A1C3E3}" srcOrd="2" destOrd="0" parTransId="{BD562AF9-DA89-480B-B41B-D0E93214E145}" sibTransId="{FC5F287C-A73F-4B72-B1C7-BFA77B1DD52B}"/>
    <dgm:cxn modelId="{B6928FC9-9C1F-489E-B541-16FFD00AC478}" type="presOf" srcId="{E59328D5-230F-47D4-9D0E-056A229AA48E}" destId="{AC347CF0-5C8E-46F3-A494-4D065BBD9A7B}" srcOrd="0" destOrd="0" presId="urn:microsoft.com/office/officeart/2005/8/layout/radial4"/>
    <dgm:cxn modelId="{4AC7221B-4B96-49C4-9E45-9D7E3EEC38C3}" srcId="{E59328D5-230F-47D4-9D0E-056A229AA48E}" destId="{AEDD2D50-7259-4FC3-864F-5D8FEEC27239}" srcOrd="1" destOrd="0" parTransId="{976E8E9C-F00C-45CC-BC48-75779ECD22D3}" sibTransId="{96824081-10BC-455D-8997-7DF29975046E}"/>
    <dgm:cxn modelId="{E4EBAA7B-70E6-4211-B9DE-78AFA2851E53}" type="presOf" srcId="{E1AF26F3-F109-42EF-AC42-30CDB899C9F5}" destId="{0E9CA7C1-B5F0-4801-8523-F1B233CFDEB8}" srcOrd="0" destOrd="0" presId="urn:microsoft.com/office/officeart/2005/8/layout/radial4"/>
    <dgm:cxn modelId="{8577FFF6-9E05-4850-9CD6-B658AD7FD785}" type="presOf" srcId="{8C9C9249-6DC2-47EF-880D-02812793884F}" destId="{9D88BFED-D4BE-4BAF-8421-273E702D5B0D}" srcOrd="0" destOrd="0" presId="urn:microsoft.com/office/officeart/2005/8/layout/radial4"/>
    <dgm:cxn modelId="{D21BC670-26DA-49F6-8020-93E96A3904AE}" type="presOf" srcId="{976E8E9C-F00C-45CC-BC48-75779ECD22D3}" destId="{98B0729D-7EBF-4200-A99C-AF3DF6AFD64C}" srcOrd="0" destOrd="0" presId="urn:microsoft.com/office/officeart/2005/8/layout/radial4"/>
    <dgm:cxn modelId="{6B669691-65B6-4B7B-A94E-49A4046F5404}" type="presOf" srcId="{BD562AF9-DA89-480B-B41B-D0E93214E145}" destId="{5278E44D-F2B6-4694-B0AF-0F7AD2AA0F9A}" srcOrd="0" destOrd="0" presId="urn:microsoft.com/office/officeart/2005/8/layout/radial4"/>
    <dgm:cxn modelId="{14366FA7-8FCF-4FDC-90AD-355F41A46158}" type="presOf" srcId="{AEDD2D50-7259-4FC3-864F-5D8FEEC27239}" destId="{3A2671C4-9790-46B2-9C99-7B3B7EBFF4D9}" srcOrd="0" destOrd="0" presId="urn:microsoft.com/office/officeart/2005/8/layout/radial4"/>
    <dgm:cxn modelId="{46C14A78-D680-4D63-92F3-4B3355DF6CE4}" type="presParOf" srcId="{5F984E3E-4A8A-463F-915B-B55EB98CA98D}" destId="{AC347CF0-5C8E-46F3-A494-4D065BBD9A7B}" srcOrd="0" destOrd="0" presId="urn:microsoft.com/office/officeart/2005/8/layout/radial4"/>
    <dgm:cxn modelId="{ABB5003C-F589-4EAE-BFDD-8935FDD50580}" type="presParOf" srcId="{5F984E3E-4A8A-463F-915B-B55EB98CA98D}" destId="{0E9CA7C1-B5F0-4801-8523-F1B233CFDEB8}" srcOrd="1" destOrd="0" presId="urn:microsoft.com/office/officeart/2005/8/layout/radial4"/>
    <dgm:cxn modelId="{C3093DC0-3BA4-456F-951A-4B09A8A8E859}" type="presParOf" srcId="{5F984E3E-4A8A-463F-915B-B55EB98CA98D}" destId="{9D88BFED-D4BE-4BAF-8421-273E702D5B0D}" srcOrd="2" destOrd="0" presId="urn:microsoft.com/office/officeart/2005/8/layout/radial4"/>
    <dgm:cxn modelId="{2ECFB606-6412-4F7C-AF0D-5ADAEA5076B7}" type="presParOf" srcId="{5F984E3E-4A8A-463F-915B-B55EB98CA98D}" destId="{98B0729D-7EBF-4200-A99C-AF3DF6AFD64C}" srcOrd="3" destOrd="0" presId="urn:microsoft.com/office/officeart/2005/8/layout/radial4"/>
    <dgm:cxn modelId="{0AD890D9-0F79-4C55-B525-38276412831F}" type="presParOf" srcId="{5F984E3E-4A8A-463F-915B-B55EB98CA98D}" destId="{3A2671C4-9790-46B2-9C99-7B3B7EBFF4D9}" srcOrd="4" destOrd="0" presId="urn:microsoft.com/office/officeart/2005/8/layout/radial4"/>
    <dgm:cxn modelId="{54A48940-42E0-44D1-9AD0-5C5B032BBF1F}" type="presParOf" srcId="{5F984E3E-4A8A-463F-915B-B55EB98CA98D}" destId="{5278E44D-F2B6-4694-B0AF-0F7AD2AA0F9A}" srcOrd="5" destOrd="0" presId="urn:microsoft.com/office/officeart/2005/8/layout/radial4"/>
    <dgm:cxn modelId="{554FFD97-C3C6-4E73-A1D7-68773727778F}" type="presParOf" srcId="{5F984E3E-4A8A-463F-915B-B55EB98CA98D}" destId="{98981F2E-E73A-40A5-A8BD-AAF5D9BB45D0}" srcOrd="6" destOrd="0" presId="urn:microsoft.com/office/officeart/2005/8/layout/radial4"/>
  </dgm:cxnLst>
  <dgm:bg>
    <a:noFill/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328ED70-F156-4C0D-A1BC-F72F02B5CFB6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2CE69948-5A9B-46CC-BB42-21FB84F389D6}">
      <dgm:prSet phldrT="[Text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pPr algn="r" rtl="1"/>
          <a:r>
            <a:rPr lang="fa-IR" sz="2000" b="1" dirty="0" smtClean="0">
              <a:cs typeface="B Yagut" pitchFamily="2" charset="-78"/>
            </a:rPr>
            <a:t>3- قند های موجود در فراورده های لبنی</a:t>
          </a:r>
          <a:endParaRPr lang="fa-IR" sz="2000" b="1" dirty="0">
            <a:cs typeface="B Yagut" pitchFamily="2" charset="-78"/>
          </a:endParaRPr>
        </a:p>
      </dgm:t>
    </dgm:pt>
    <dgm:pt modelId="{F086B2C6-CEBF-425F-B197-A1D87D04A5F9}" type="parTrans" cxnId="{7BB659CE-DB8B-47DC-8938-EE3453828CEC}">
      <dgm:prSet/>
      <dgm:spPr/>
      <dgm:t>
        <a:bodyPr/>
        <a:lstStyle/>
        <a:p>
          <a:pPr rtl="1"/>
          <a:endParaRPr lang="fa-IR"/>
        </a:p>
      </dgm:t>
    </dgm:pt>
    <dgm:pt modelId="{2BA083DE-E078-48B1-8ADD-545C8E754432}" type="sibTrans" cxnId="{7BB659CE-DB8B-47DC-8938-EE3453828CEC}">
      <dgm:prSet/>
      <dgm:spPr/>
      <dgm:t>
        <a:bodyPr/>
        <a:lstStyle/>
        <a:p>
          <a:pPr rtl="1"/>
          <a:endParaRPr lang="fa-IR"/>
        </a:p>
      </dgm:t>
    </dgm:pt>
    <dgm:pt modelId="{B68AFB47-2426-4731-89E7-A9B219D799A6}">
      <dgm:prSet phldrT="[Text]"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rtl="1"/>
          <a:r>
            <a:rPr lang="fa-IR" b="1" dirty="0" smtClean="0">
              <a:cs typeface="B Yagut" panose="00000400000000000000" pitchFamily="2" charset="-78"/>
            </a:rPr>
            <a:t>1- قند های موجود در مواد </a:t>
          </a:r>
        </a:p>
        <a:p>
          <a:pPr rtl="1"/>
          <a:r>
            <a:rPr lang="fa-IR" b="1" dirty="0" smtClean="0">
              <a:cs typeface="B Yagut" panose="00000400000000000000" pitchFamily="2" charset="-78"/>
            </a:rPr>
            <a:t>غذا یی مثل شیرینی وعسل </a:t>
          </a:r>
          <a:endParaRPr lang="fa-IR" b="1" dirty="0">
            <a:cs typeface="B Yagut" panose="00000400000000000000" pitchFamily="2" charset="-78"/>
          </a:endParaRPr>
        </a:p>
      </dgm:t>
    </dgm:pt>
    <dgm:pt modelId="{BD8A1453-BAB3-4EAE-81FA-1FD557F6795E}" type="parTrans" cxnId="{852ECBDB-2757-4BE5-9678-CFAE031A2244}">
      <dgm:prSet/>
      <dgm:spPr/>
      <dgm:t>
        <a:bodyPr/>
        <a:lstStyle/>
        <a:p>
          <a:pPr rtl="1"/>
          <a:endParaRPr lang="fa-IR"/>
        </a:p>
      </dgm:t>
    </dgm:pt>
    <dgm:pt modelId="{A43B6241-5AFD-4CE3-A307-5391CA775535}" type="sibTrans" cxnId="{852ECBDB-2757-4BE5-9678-CFAE031A2244}">
      <dgm:prSet/>
      <dgm:spPr/>
      <dgm:t>
        <a:bodyPr/>
        <a:lstStyle/>
        <a:p>
          <a:pPr rtl="1"/>
          <a:endParaRPr lang="fa-IR"/>
        </a:p>
      </dgm:t>
    </dgm:pt>
    <dgm:pt modelId="{D88B2070-F1C5-462E-AF21-15E9E7458157}">
      <dgm:prSet phldrT="[Text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pPr algn="r" rtl="1"/>
          <a:r>
            <a:rPr lang="fa-IR" sz="2000" b="1" dirty="0" smtClean="0">
              <a:cs typeface="B Yagut" panose="00000400000000000000" pitchFamily="2" charset="-78"/>
            </a:rPr>
            <a:t>2- قندهای موجود در میوه ها و سبزیجات و غذا های حا وی نشا سته</a:t>
          </a:r>
          <a:endParaRPr lang="fa-IR" sz="2000" b="1" dirty="0">
            <a:cs typeface="B Yagut" panose="00000400000000000000" pitchFamily="2" charset="-78"/>
          </a:endParaRPr>
        </a:p>
      </dgm:t>
    </dgm:pt>
    <dgm:pt modelId="{4CBD8035-3303-4E42-A0DC-7621CC48D3DA}" type="sibTrans" cxnId="{26ED80FC-FCA9-4611-A3D5-44BF81E969EC}">
      <dgm:prSet/>
      <dgm:spPr/>
      <dgm:t>
        <a:bodyPr/>
        <a:lstStyle/>
        <a:p>
          <a:pPr rtl="1"/>
          <a:endParaRPr lang="fa-IR"/>
        </a:p>
      </dgm:t>
    </dgm:pt>
    <dgm:pt modelId="{1A37C77D-AE7F-4417-96C0-91EB46C5CCE1}" type="parTrans" cxnId="{26ED80FC-FCA9-4611-A3D5-44BF81E969EC}">
      <dgm:prSet/>
      <dgm:spPr/>
      <dgm:t>
        <a:bodyPr/>
        <a:lstStyle/>
        <a:p>
          <a:pPr rtl="1"/>
          <a:endParaRPr lang="fa-IR"/>
        </a:p>
      </dgm:t>
    </dgm:pt>
    <dgm:pt modelId="{0C4926BD-3D2E-40BD-90B8-7BE4FCD9F87F}" type="pres">
      <dgm:prSet presAssocID="{4328ED70-F156-4C0D-A1BC-F72F02B5CFB6}" presName="compositeShape" presStyleCnt="0">
        <dgm:presLayoutVars>
          <dgm:dir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FBE1F0A6-F467-4128-A4D1-0288A7DF99DA}" type="pres">
      <dgm:prSet presAssocID="{4328ED70-F156-4C0D-A1BC-F72F02B5CFB6}" presName="pyramid" presStyleLbl="node1" presStyleIdx="0" presStyleCnt="1" custLinFactNeighborX="-1367" custLinFactNeighborY="632"/>
      <dgm:spPr>
        <a:solidFill>
          <a:schemeClr val="accent2">
            <a:lumMod val="60000"/>
            <a:lumOff val="40000"/>
          </a:schemeClr>
        </a:solidFill>
      </dgm:spPr>
    </dgm:pt>
    <dgm:pt modelId="{AC4FAD48-12FB-470B-A276-7101490A9692}" type="pres">
      <dgm:prSet presAssocID="{4328ED70-F156-4C0D-A1BC-F72F02B5CFB6}" presName="theList" presStyleCnt="0"/>
      <dgm:spPr/>
    </dgm:pt>
    <dgm:pt modelId="{C820217A-73DD-407C-A25F-CCBC4F291B94}" type="pres">
      <dgm:prSet presAssocID="{2CE69948-5A9B-46CC-BB42-21FB84F389D6}" presName="aNode" presStyleLbl="fgAcc1" presStyleIdx="0" presStyleCnt="3" custScaleY="128086" custLinFactNeighborX="-700" custLinFactNeighborY="-4957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9449454-1E5A-4537-A51D-414639DC64A0}" type="pres">
      <dgm:prSet presAssocID="{2CE69948-5A9B-46CC-BB42-21FB84F389D6}" presName="aSpace" presStyleCnt="0"/>
      <dgm:spPr/>
    </dgm:pt>
    <dgm:pt modelId="{B49E8F86-15C0-47AA-AD47-FB0F9D596406}" type="pres">
      <dgm:prSet presAssocID="{D88B2070-F1C5-462E-AF21-15E9E7458157}" presName="aNode" presStyleLbl="fgAcc1" presStyleIdx="1" presStyleCnt="3" custScaleY="14068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FC2540B-E8C3-4658-8601-338C5816D8F2}" type="pres">
      <dgm:prSet presAssocID="{D88B2070-F1C5-462E-AF21-15E9E7458157}" presName="aSpace" presStyleCnt="0"/>
      <dgm:spPr/>
    </dgm:pt>
    <dgm:pt modelId="{5A23C091-ED83-444B-AB8D-5A6990D4BFB8}" type="pres">
      <dgm:prSet presAssocID="{B68AFB47-2426-4731-89E7-A9B219D799A6}" presName="aNode" presStyleLbl="fgAcc1" presStyleIdx="2" presStyleCnt="3" custScaleY="14426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9B7CDC9-1A28-40ED-8419-539B19BE7D12}" type="pres">
      <dgm:prSet presAssocID="{B68AFB47-2426-4731-89E7-A9B219D799A6}" presName="aSpace" presStyleCnt="0"/>
      <dgm:spPr/>
    </dgm:pt>
  </dgm:ptLst>
  <dgm:cxnLst>
    <dgm:cxn modelId="{26ED80FC-FCA9-4611-A3D5-44BF81E969EC}" srcId="{4328ED70-F156-4C0D-A1BC-F72F02B5CFB6}" destId="{D88B2070-F1C5-462E-AF21-15E9E7458157}" srcOrd="1" destOrd="0" parTransId="{1A37C77D-AE7F-4417-96C0-91EB46C5CCE1}" sibTransId="{4CBD8035-3303-4E42-A0DC-7621CC48D3DA}"/>
    <dgm:cxn modelId="{CAD29FB9-EE2A-4083-83CE-A594F9204653}" type="presOf" srcId="{4328ED70-F156-4C0D-A1BC-F72F02B5CFB6}" destId="{0C4926BD-3D2E-40BD-90B8-7BE4FCD9F87F}" srcOrd="0" destOrd="0" presId="urn:microsoft.com/office/officeart/2005/8/layout/pyramid2"/>
    <dgm:cxn modelId="{7BB659CE-DB8B-47DC-8938-EE3453828CEC}" srcId="{4328ED70-F156-4C0D-A1BC-F72F02B5CFB6}" destId="{2CE69948-5A9B-46CC-BB42-21FB84F389D6}" srcOrd="0" destOrd="0" parTransId="{F086B2C6-CEBF-425F-B197-A1D87D04A5F9}" sibTransId="{2BA083DE-E078-48B1-8ADD-545C8E754432}"/>
    <dgm:cxn modelId="{36AFFD3D-34E9-4F66-8DEA-93E97E289DEB}" type="presOf" srcId="{D88B2070-F1C5-462E-AF21-15E9E7458157}" destId="{B49E8F86-15C0-47AA-AD47-FB0F9D596406}" srcOrd="0" destOrd="0" presId="urn:microsoft.com/office/officeart/2005/8/layout/pyramid2"/>
    <dgm:cxn modelId="{61B04828-C1AB-4DAF-898D-2516DB3AF3AA}" type="presOf" srcId="{B68AFB47-2426-4731-89E7-A9B219D799A6}" destId="{5A23C091-ED83-444B-AB8D-5A6990D4BFB8}" srcOrd="0" destOrd="0" presId="urn:microsoft.com/office/officeart/2005/8/layout/pyramid2"/>
    <dgm:cxn modelId="{23518ED5-3A65-42FE-B73E-132B3B872426}" type="presOf" srcId="{2CE69948-5A9B-46CC-BB42-21FB84F389D6}" destId="{C820217A-73DD-407C-A25F-CCBC4F291B94}" srcOrd="0" destOrd="0" presId="urn:microsoft.com/office/officeart/2005/8/layout/pyramid2"/>
    <dgm:cxn modelId="{852ECBDB-2757-4BE5-9678-CFAE031A2244}" srcId="{4328ED70-F156-4C0D-A1BC-F72F02B5CFB6}" destId="{B68AFB47-2426-4731-89E7-A9B219D799A6}" srcOrd="2" destOrd="0" parTransId="{BD8A1453-BAB3-4EAE-81FA-1FD557F6795E}" sibTransId="{A43B6241-5AFD-4CE3-A307-5391CA775535}"/>
    <dgm:cxn modelId="{3827DFE9-686C-45AB-8318-E0E169CD1FEF}" type="presParOf" srcId="{0C4926BD-3D2E-40BD-90B8-7BE4FCD9F87F}" destId="{FBE1F0A6-F467-4128-A4D1-0288A7DF99DA}" srcOrd="0" destOrd="0" presId="urn:microsoft.com/office/officeart/2005/8/layout/pyramid2"/>
    <dgm:cxn modelId="{E51B9EB4-FE63-426E-8622-6392553EF492}" type="presParOf" srcId="{0C4926BD-3D2E-40BD-90B8-7BE4FCD9F87F}" destId="{AC4FAD48-12FB-470B-A276-7101490A9692}" srcOrd="1" destOrd="0" presId="urn:microsoft.com/office/officeart/2005/8/layout/pyramid2"/>
    <dgm:cxn modelId="{F6B5A231-E14A-4D4C-BD4E-AECD94DC6411}" type="presParOf" srcId="{AC4FAD48-12FB-470B-A276-7101490A9692}" destId="{C820217A-73DD-407C-A25F-CCBC4F291B94}" srcOrd="0" destOrd="0" presId="urn:microsoft.com/office/officeart/2005/8/layout/pyramid2"/>
    <dgm:cxn modelId="{58D8348B-4948-4BA3-A64E-4C8B4F372B8A}" type="presParOf" srcId="{AC4FAD48-12FB-470B-A276-7101490A9692}" destId="{29449454-1E5A-4537-A51D-414639DC64A0}" srcOrd="1" destOrd="0" presId="urn:microsoft.com/office/officeart/2005/8/layout/pyramid2"/>
    <dgm:cxn modelId="{2FA7AC1A-4CF5-48C8-8CCD-7D37DFF312C8}" type="presParOf" srcId="{AC4FAD48-12FB-470B-A276-7101490A9692}" destId="{B49E8F86-15C0-47AA-AD47-FB0F9D596406}" srcOrd="2" destOrd="0" presId="urn:microsoft.com/office/officeart/2005/8/layout/pyramid2"/>
    <dgm:cxn modelId="{49A48DF8-806D-446E-8A7E-ADD364C69D3C}" type="presParOf" srcId="{AC4FAD48-12FB-470B-A276-7101490A9692}" destId="{5FC2540B-E8C3-4658-8601-338C5816D8F2}" srcOrd="3" destOrd="0" presId="urn:microsoft.com/office/officeart/2005/8/layout/pyramid2"/>
    <dgm:cxn modelId="{4A609800-79BF-4EE9-8324-C45F979B0195}" type="presParOf" srcId="{AC4FAD48-12FB-470B-A276-7101490A9692}" destId="{5A23C091-ED83-444B-AB8D-5A6990D4BFB8}" srcOrd="4" destOrd="0" presId="urn:microsoft.com/office/officeart/2005/8/layout/pyramid2"/>
    <dgm:cxn modelId="{432260A6-4682-413D-98ED-5081C41DF7C9}" type="presParOf" srcId="{AC4FAD48-12FB-470B-A276-7101490A9692}" destId="{79B7CDC9-1A28-40ED-8419-539B19BE7D1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1B8207-5CE3-42A0-A71B-74447B7DD0CC}">
      <dsp:nvSpPr>
        <dsp:cNvPr id="0" name=""/>
        <dsp:cNvSpPr/>
      </dsp:nvSpPr>
      <dsp:spPr>
        <a:xfrm>
          <a:off x="0" y="431481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2AFF42-82DD-4300-BB6F-586D0DD8DE86}">
      <dsp:nvSpPr>
        <dsp:cNvPr id="0" name=""/>
        <dsp:cNvSpPr/>
      </dsp:nvSpPr>
      <dsp:spPr>
        <a:xfrm>
          <a:off x="411480" y="62481"/>
          <a:ext cx="5760720" cy="738000"/>
        </a:xfrm>
        <a:prstGeom prst="roundRect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0" kern="1200" dirty="0" smtClean="0">
              <a:solidFill>
                <a:schemeClr val="tx1"/>
              </a:solidFill>
              <a:cs typeface="B Yagut" pitchFamily="2" charset="-78"/>
            </a:rPr>
            <a:t>استفاده از مسواک و خمیر دندان</a:t>
          </a:r>
          <a:endParaRPr lang="fa-IR" sz="2800" b="0" kern="1200" dirty="0">
            <a:solidFill>
              <a:schemeClr val="tx1"/>
            </a:solidFill>
            <a:cs typeface="B Yagut" pitchFamily="2" charset="-78"/>
          </a:endParaRPr>
        </a:p>
      </dsp:txBody>
      <dsp:txXfrm>
        <a:off x="447506" y="98507"/>
        <a:ext cx="5688668" cy="665948"/>
      </dsp:txXfrm>
    </dsp:sp>
    <dsp:sp modelId="{AA2D38D7-5AFD-4DB3-90FD-59CD38DB8D89}">
      <dsp:nvSpPr>
        <dsp:cNvPr id="0" name=""/>
        <dsp:cNvSpPr/>
      </dsp:nvSpPr>
      <dsp:spPr>
        <a:xfrm>
          <a:off x="0" y="1565481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F7C590-077A-4113-B3C3-B922D1C380E5}">
      <dsp:nvSpPr>
        <dsp:cNvPr id="0" name=""/>
        <dsp:cNvSpPr/>
      </dsp:nvSpPr>
      <dsp:spPr>
        <a:xfrm>
          <a:off x="411480" y="1196481"/>
          <a:ext cx="5760720" cy="738000"/>
        </a:xfrm>
        <a:prstGeom prst="roundRect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solidFill>
                <a:schemeClr val="tx1"/>
              </a:solidFill>
              <a:cs typeface="B Yagut" pitchFamily="2" charset="-78"/>
            </a:rPr>
            <a:t>استفاده از نخ دندان</a:t>
          </a:r>
          <a:endParaRPr lang="fa-IR" sz="2800" kern="1200" dirty="0">
            <a:solidFill>
              <a:schemeClr val="tx1"/>
            </a:solidFill>
            <a:cs typeface="B Yagut" pitchFamily="2" charset="-78"/>
          </a:endParaRPr>
        </a:p>
      </dsp:txBody>
      <dsp:txXfrm>
        <a:off x="447506" y="1232507"/>
        <a:ext cx="5688668" cy="665948"/>
      </dsp:txXfrm>
    </dsp:sp>
    <dsp:sp modelId="{7097C3A3-385A-45F1-974F-118356E26377}">
      <dsp:nvSpPr>
        <dsp:cNvPr id="0" name=""/>
        <dsp:cNvSpPr/>
      </dsp:nvSpPr>
      <dsp:spPr>
        <a:xfrm>
          <a:off x="0" y="2699481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CF69FC-6B80-4963-ABA5-1EE88BA8160E}">
      <dsp:nvSpPr>
        <dsp:cNvPr id="0" name=""/>
        <dsp:cNvSpPr/>
      </dsp:nvSpPr>
      <dsp:spPr>
        <a:xfrm>
          <a:off x="411480" y="2330481"/>
          <a:ext cx="5760720" cy="738000"/>
        </a:xfrm>
        <a:prstGeom prst="roundRect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solidFill>
                <a:schemeClr val="tx1"/>
              </a:solidFill>
              <a:cs typeface="B Yagut" pitchFamily="2" charset="-78"/>
            </a:rPr>
            <a:t>رژیم غذایی مناسب</a:t>
          </a:r>
          <a:endParaRPr lang="fa-IR" sz="2800" kern="1200" dirty="0">
            <a:solidFill>
              <a:schemeClr val="tx1"/>
            </a:solidFill>
            <a:cs typeface="B Yagut" pitchFamily="2" charset="-78"/>
          </a:endParaRPr>
        </a:p>
      </dsp:txBody>
      <dsp:txXfrm>
        <a:off x="447506" y="2366507"/>
        <a:ext cx="5688668" cy="665948"/>
      </dsp:txXfrm>
    </dsp:sp>
    <dsp:sp modelId="{BB47A22A-A763-4B8E-B253-E2AD7E13DE50}">
      <dsp:nvSpPr>
        <dsp:cNvPr id="0" name=""/>
        <dsp:cNvSpPr/>
      </dsp:nvSpPr>
      <dsp:spPr>
        <a:xfrm>
          <a:off x="0" y="3833481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BFCB0B-AD9D-4E3B-8E3D-CE711F24D613}">
      <dsp:nvSpPr>
        <dsp:cNvPr id="0" name=""/>
        <dsp:cNvSpPr/>
      </dsp:nvSpPr>
      <dsp:spPr>
        <a:xfrm>
          <a:off x="442390" y="3484983"/>
          <a:ext cx="5760720" cy="738000"/>
        </a:xfrm>
        <a:prstGeom prst="roundRect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solidFill>
                <a:schemeClr val="tx1"/>
              </a:solidFill>
              <a:cs typeface="B Yagut" pitchFamily="2" charset="-78"/>
            </a:rPr>
            <a:t>فلوراید تراپی</a:t>
          </a:r>
          <a:endParaRPr lang="fa-IR" sz="2800" kern="1200" dirty="0">
            <a:solidFill>
              <a:schemeClr val="tx1"/>
            </a:solidFill>
            <a:cs typeface="B Yagut" pitchFamily="2" charset="-78"/>
          </a:endParaRPr>
        </a:p>
      </dsp:txBody>
      <dsp:txXfrm>
        <a:off x="478416" y="3521009"/>
        <a:ext cx="5688668" cy="6659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347CF0-5C8E-46F3-A494-4D065BBD9A7B}">
      <dsp:nvSpPr>
        <dsp:cNvPr id="0" name=""/>
        <dsp:cNvSpPr/>
      </dsp:nvSpPr>
      <dsp:spPr>
        <a:xfrm>
          <a:off x="2664313" y="1761123"/>
          <a:ext cx="2409159" cy="1479236"/>
        </a:xfrm>
        <a:prstGeom prst="ellipse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solidFill>
                <a:schemeClr val="tx1"/>
              </a:solidFill>
              <a:cs typeface="B Yagut" pitchFamily="2" charset="-78"/>
            </a:rPr>
            <a:t>مسواک</a:t>
          </a:r>
          <a:r>
            <a:rPr lang="fa-IR" sz="2600" kern="1200" dirty="0" smtClean="0">
              <a:cs typeface="B Yagut" pitchFamily="2" charset="-78"/>
            </a:rPr>
            <a:t> </a:t>
          </a:r>
          <a:r>
            <a:rPr lang="fa-IR" sz="2600" kern="1200" dirty="0" smtClean="0">
              <a:solidFill>
                <a:schemeClr val="tx1"/>
              </a:solidFill>
              <a:cs typeface="B Yagut" pitchFamily="2" charset="-78"/>
            </a:rPr>
            <a:t>کردن</a:t>
          </a:r>
          <a:r>
            <a:rPr lang="fa-IR" sz="2600" kern="1200" dirty="0" smtClean="0">
              <a:cs typeface="B Yagut" pitchFamily="2" charset="-78"/>
            </a:rPr>
            <a:t> </a:t>
          </a:r>
          <a:r>
            <a:rPr lang="fa-IR" sz="2600" kern="1200" dirty="0" smtClean="0">
              <a:solidFill>
                <a:schemeClr val="tx1"/>
              </a:solidFill>
              <a:cs typeface="B Yagut" pitchFamily="2" charset="-78"/>
            </a:rPr>
            <a:t>صحیح باید </a:t>
          </a:r>
          <a:endParaRPr lang="fa-IR" sz="2600" kern="1200" dirty="0">
            <a:solidFill>
              <a:schemeClr val="tx1"/>
            </a:solidFill>
            <a:cs typeface="B Yagut" pitchFamily="2" charset="-78"/>
          </a:endParaRPr>
        </a:p>
      </dsp:txBody>
      <dsp:txXfrm>
        <a:off x="3017126" y="1977752"/>
        <a:ext cx="1703533" cy="1045978"/>
      </dsp:txXfrm>
    </dsp:sp>
    <dsp:sp modelId="{0E9CA7C1-B5F0-4801-8523-F1B233CFDEB8}">
      <dsp:nvSpPr>
        <dsp:cNvPr id="0" name=""/>
        <dsp:cNvSpPr/>
      </dsp:nvSpPr>
      <dsp:spPr>
        <a:xfrm rot="1715607">
          <a:off x="1980402" y="1618787"/>
          <a:ext cx="808982" cy="404474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</dsp:sp>
    <dsp:sp modelId="{9D88BFED-D4BE-4BAF-8421-273E702D5B0D}">
      <dsp:nvSpPr>
        <dsp:cNvPr id="0" name=""/>
        <dsp:cNvSpPr/>
      </dsp:nvSpPr>
      <dsp:spPr>
        <a:xfrm>
          <a:off x="936106" y="576057"/>
          <a:ext cx="1178927" cy="911708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smtClean="0">
              <a:solidFill>
                <a:schemeClr val="tx1"/>
              </a:solidFill>
              <a:cs typeface="B Yagut" pitchFamily="2" charset="-78"/>
            </a:rPr>
            <a:t>توام</a:t>
          </a:r>
          <a:r>
            <a:rPr lang="fa-IR" sz="2000" kern="1200" smtClean="0">
              <a:cs typeface="B Yagut" pitchFamily="2" charset="-78"/>
            </a:rPr>
            <a:t> </a:t>
          </a:r>
          <a:r>
            <a:rPr lang="fa-IR" sz="2000" kern="1200" smtClean="0">
              <a:solidFill>
                <a:schemeClr val="tx1"/>
              </a:solidFill>
              <a:cs typeface="B Yagut" pitchFamily="2" charset="-78"/>
            </a:rPr>
            <a:t>با آرامش</a:t>
          </a:r>
          <a:endParaRPr lang="fa-IR" sz="2000" kern="1200" dirty="0">
            <a:solidFill>
              <a:schemeClr val="tx1"/>
            </a:solidFill>
            <a:cs typeface="B Yagut" pitchFamily="2" charset="-78"/>
          </a:endParaRPr>
        </a:p>
      </dsp:txBody>
      <dsp:txXfrm>
        <a:off x="962809" y="602760"/>
        <a:ext cx="1125521" cy="858302"/>
      </dsp:txXfrm>
    </dsp:sp>
    <dsp:sp modelId="{98B0729D-7EBF-4200-A99C-AF3DF6AFD64C}">
      <dsp:nvSpPr>
        <dsp:cNvPr id="0" name=""/>
        <dsp:cNvSpPr/>
      </dsp:nvSpPr>
      <dsp:spPr>
        <a:xfrm rot="5400000">
          <a:off x="3788353" y="1420050"/>
          <a:ext cx="356436" cy="369226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</dsp:sp>
    <dsp:sp modelId="{3A2671C4-9790-46B2-9C99-7B3B7EBFF4D9}">
      <dsp:nvSpPr>
        <dsp:cNvPr id="0" name=""/>
        <dsp:cNvSpPr/>
      </dsp:nvSpPr>
      <dsp:spPr>
        <a:xfrm>
          <a:off x="3312369" y="504063"/>
          <a:ext cx="1166575" cy="885570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smtClean="0">
              <a:solidFill>
                <a:schemeClr val="tx1"/>
              </a:solidFill>
              <a:cs typeface="B Yagut" pitchFamily="2" charset="-78"/>
            </a:rPr>
            <a:t>زمان</a:t>
          </a:r>
          <a:r>
            <a:rPr lang="fa-IR" sz="2000" kern="1200" smtClean="0">
              <a:cs typeface="B Yagut" pitchFamily="2" charset="-78"/>
            </a:rPr>
            <a:t> </a:t>
          </a:r>
          <a:r>
            <a:rPr lang="fa-IR" sz="2000" kern="1200" smtClean="0">
              <a:solidFill>
                <a:schemeClr val="tx1"/>
              </a:solidFill>
              <a:cs typeface="B Yagut" pitchFamily="2" charset="-78"/>
            </a:rPr>
            <a:t>کافی</a:t>
          </a:r>
          <a:endParaRPr lang="fa-IR" sz="2000" kern="1200" dirty="0">
            <a:solidFill>
              <a:schemeClr val="tx1"/>
            </a:solidFill>
            <a:cs typeface="B Yagut" pitchFamily="2" charset="-78"/>
          </a:endParaRPr>
        </a:p>
      </dsp:txBody>
      <dsp:txXfrm>
        <a:off x="3338306" y="530000"/>
        <a:ext cx="1114701" cy="833696"/>
      </dsp:txXfrm>
    </dsp:sp>
    <dsp:sp modelId="{5278E44D-F2B6-4694-B0AF-0F7AD2AA0F9A}">
      <dsp:nvSpPr>
        <dsp:cNvPr id="0" name=""/>
        <dsp:cNvSpPr/>
      </dsp:nvSpPr>
      <dsp:spPr>
        <a:xfrm rot="9169243">
          <a:off x="4804550" y="1783459"/>
          <a:ext cx="62827" cy="42158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981F2E-E73A-40A5-A8BD-AAF5D9BB45D0}">
      <dsp:nvSpPr>
        <dsp:cNvPr id="0" name=""/>
        <dsp:cNvSpPr/>
      </dsp:nvSpPr>
      <dsp:spPr>
        <a:xfrm>
          <a:off x="5904658" y="720078"/>
          <a:ext cx="1166603" cy="885514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smtClean="0">
              <a:solidFill>
                <a:schemeClr val="tx1"/>
              </a:solidFill>
              <a:cs typeface="B Yagut" pitchFamily="2" charset="-78"/>
            </a:rPr>
            <a:t>فرصت</a:t>
          </a:r>
          <a:r>
            <a:rPr lang="fa-IR" sz="2000" kern="1200" smtClean="0"/>
            <a:t> </a:t>
          </a:r>
          <a:r>
            <a:rPr lang="fa-IR" sz="2000" kern="1200" smtClean="0">
              <a:solidFill>
                <a:schemeClr val="tx1"/>
              </a:solidFill>
            </a:rPr>
            <a:t>مناسب</a:t>
          </a:r>
          <a:endParaRPr lang="fa-IR" sz="2000" kern="1200" dirty="0">
            <a:solidFill>
              <a:schemeClr val="tx1"/>
            </a:solidFill>
          </a:endParaRPr>
        </a:p>
      </dsp:txBody>
      <dsp:txXfrm>
        <a:off x="5930594" y="746014"/>
        <a:ext cx="1114731" cy="8336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E1F0A6-F467-4128-A4D1-0288A7DF99DA}">
      <dsp:nvSpPr>
        <dsp:cNvPr id="0" name=""/>
        <dsp:cNvSpPr/>
      </dsp:nvSpPr>
      <dsp:spPr>
        <a:xfrm>
          <a:off x="1450501" y="0"/>
          <a:ext cx="4525963" cy="4525963"/>
        </a:xfrm>
        <a:prstGeom prst="triangl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20217A-73DD-407C-A25F-CCBC4F291B94}">
      <dsp:nvSpPr>
        <dsp:cNvPr id="0" name=""/>
        <dsp:cNvSpPr/>
      </dsp:nvSpPr>
      <dsp:spPr>
        <a:xfrm>
          <a:off x="3754759" y="403079"/>
          <a:ext cx="2941875" cy="1029216"/>
        </a:xfrm>
        <a:prstGeom prst="round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Yagut" pitchFamily="2" charset="-78"/>
            </a:rPr>
            <a:t>3- قند های موجود در فراورده های لبنی</a:t>
          </a:r>
          <a:endParaRPr lang="fa-IR" sz="2000" b="1" kern="1200" dirty="0">
            <a:cs typeface="B Yagut" pitchFamily="2" charset="-78"/>
          </a:endParaRPr>
        </a:p>
      </dsp:txBody>
      <dsp:txXfrm>
        <a:off x="3805001" y="453321"/>
        <a:ext cx="2841391" cy="928732"/>
      </dsp:txXfrm>
    </dsp:sp>
    <dsp:sp modelId="{B49E8F86-15C0-47AA-AD47-FB0F9D596406}">
      <dsp:nvSpPr>
        <dsp:cNvPr id="0" name=""/>
        <dsp:cNvSpPr/>
      </dsp:nvSpPr>
      <dsp:spPr>
        <a:xfrm>
          <a:off x="3775352" y="1582527"/>
          <a:ext cx="2941875" cy="1130477"/>
        </a:xfrm>
        <a:prstGeom prst="round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Yagut" panose="00000400000000000000" pitchFamily="2" charset="-78"/>
            </a:rPr>
            <a:t>2- قندهای موجود در میوه ها و سبزیجات و غذا های حا وی نشا سته</a:t>
          </a:r>
          <a:endParaRPr lang="fa-IR" sz="2000" b="1" kern="1200" dirty="0">
            <a:cs typeface="B Yagut" panose="00000400000000000000" pitchFamily="2" charset="-78"/>
          </a:endParaRPr>
        </a:p>
      </dsp:txBody>
      <dsp:txXfrm>
        <a:off x="3830537" y="1637712"/>
        <a:ext cx="2831505" cy="1020107"/>
      </dsp:txXfrm>
    </dsp:sp>
    <dsp:sp modelId="{5A23C091-ED83-444B-AB8D-5A6990D4BFB8}">
      <dsp:nvSpPr>
        <dsp:cNvPr id="0" name=""/>
        <dsp:cNvSpPr/>
      </dsp:nvSpPr>
      <dsp:spPr>
        <a:xfrm>
          <a:off x="3775352" y="2813447"/>
          <a:ext cx="2941875" cy="1159204"/>
        </a:xfrm>
        <a:prstGeom prst="round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b="1" kern="1200" dirty="0" smtClean="0">
              <a:cs typeface="B Yagut" panose="00000400000000000000" pitchFamily="2" charset="-78"/>
            </a:rPr>
            <a:t>1- قند های موجود در مواد </a:t>
          </a:r>
        </a:p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b="1" kern="1200" dirty="0" smtClean="0">
              <a:cs typeface="B Yagut" panose="00000400000000000000" pitchFamily="2" charset="-78"/>
            </a:rPr>
            <a:t>غذا یی مثل شیرینی وعسل </a:t>
          </a:r>
          <a:endParaRPr lang="fa-IR" sz="1900" b="1" kern="1200" dirty="0">
            <a:cs typeface="B Yagut" panose="00000400000000000000" pitchFamily="2" charset="-78"/>
          </a:endParaRPr>
        </a:p>
      </dsp:txBody>
      <dsp:txXfrm>
        <a:off x="3831940" y="2870035"/>
        <a:ext cx="2828699" cy="10460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62B1B07-2820-4BDF-BFEF-248142CC0BC5}" type="datetimeFigureOut">
              <a:rPr lang="fa-IR" smtClean="0"/>
              <a:pPr/>
              <a:t>25/09/1441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66D06A2-A3A2-4C11-8440-A76E079D6EA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206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D06A2-A3A2-4C11-8440-A76E079D6EAB}" type="slidenum">
              <a:rPr lang="fa-IR" smtClean="0"/>
              <a:pPr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50323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D06A2-A3A2-4C11-8440-A76E079D6EAB}" type="slidenum">
              <a:rPr lang="fa-IR" smtClean="0"/>
              <a:pPr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02279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خ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D06A2-A3A2-4C11-8440-A76E079D6EAB}" type="slidenum">
              <a:rPr lang="fa-IR" smtClean="0"/>
              <a:pPr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1006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AF9B8-5B1D-494B-866C-9996E065F05E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258A9-6061-48D5-A9B8-2B1DDA4A8434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2F47-7B9A-4AE6-953F-CF1FCA5DB25B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32C6C-B5B6-48BB-BE4E-AEF7844A61D5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22F6-ACD4-4614-92BA-7D97A4C91690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1293F-5613-4593-B6FE-E4AA67226AE5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EF7D0-20A4-4F6D-B45E-9FAEEE66E1C1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AD42B-8A07-4EC3-9972-BE9F802054AE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B9D90-243C-4400-AD20-8ED7846F32E5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C17C5-5672-4D7A-90B6-FFF2986AE187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BA538-0487-46E8-B2B8-F0F9CA289AE5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4D80D-0202-4429-B5E8-503939CC6E69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0357E-E3A5-4CB1-A487-9E890BE121C9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.pn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.pn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3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3.xml"/><Relationship Id="rId9" Type="http://schemas.microsoft.com/office/2007/relationships/diagramDrawing" Target="../diagrams/drawing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8618"/>
          </a:xfrm>
        </p:spPr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بهداشت دهان و دندان</a:t>
            </a:r>
            <a:r>
              <a:rPr lang="fa-IR" dirty="0" smtClean="0">
                <a:cs typeface="B Yagut" pitchFamily="2" charset="-78"/>
              </a:rPr>
              <a:t/>
            </a:r>
            <a:br>
              <a:rPr lang="fa-IR" dirty="0" smtClean="0">
                <a:cs typeface="B Yagut" pitchFamily="2" charset="-78"/>
              </a:rPr>
            </a:br>
            <a:r>
              <a:rPr lang="fa-IR" dirty="0" smtClean="0">
                <a:cs typeface="B Yagut" pitchFamily="2" charset="-78"/>
              </a:rPr>
              <a:t/>
            </a:r>
            <a:br>
              <a:rPr lang="fa-IR" dirty="0" smtClean="0">
                <a:cs typeface="B Yagut" pitchFamily="2" charset="-78"/>
              </a:rPr>
            </a:br>
            <a:r>
              <a:rPr lang="fa-IR" sz="3600" dirty="0" smtClean="0">
                <a:cs typeface="B Yagut" pitchFamily="2" charset="-78"/>
              </a:rPr>
              <a:t>اصول پیشگیری از بیماری های دهان ودندان</a:t>
            </a:r>
            <a:endParaRPr lang="fa-IR" dirty="0">
              <a:cs typeface="B Yagut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1</a:t>
            </a:fld>
            <a:endParaRPr lang="fa-IR"/>
          </a:p>
        </p:txBody>
      </p:sp>
      <p:pic>
        <p:nvPicPr>
          <p:cNvPr id="2" name="vo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72400" y="594260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47"/>
    </mc:Choice>
    <mc:Fallback xmlns="">
      <p:transition spd="slow" advTm="114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30" objId="2"/>
        <p14:stopEvt time="10428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1560" y="274638"/>
            <a:ext cx="8229600" cy="6583362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fa-IR" sz="2700" dirty="0" smtClean="0">
                <a:cs typeface="B Yagut" pitchFamily="2" charset="-78"/>
              </a:rPr>
              <a:t>از سن دو و نیم سالگی، تقریبا با رویش همه دندان های کودک مسواک کردن دندان ها توسط پدر و مادر انجام می شود وتا سن5-4 سالگی با نظارت وهمکاری والدین صورت می گیرد.</a:t>
            </a:r>
            <a:br>
              <a:rPr lang="fa-IR" sz="2700" dirty="0" smtClean="0">
                <a:cs typeface="B Yagut" pitchFamily="2" charset="-78"/>
              </a:rPr>
            </a:br>
            <a:r>
              <a:rPr lang="fa-IR" sz="2700" dirty="0" smtClean="0">
                <a:cs typeface="B Yagut" pitchFamily="2" charset="-78"/>
              </a:rPr>
              <a:t/>
            </a:r>
            <a:br>
              <a:rPr lang="fa-IR" sz="2700" dirty="0" smtClean="0">
                <a:cs typeface="B Yagut" pitchFamily="2" charset="-78"/>
              </a:rPr>
            </a:br>
            <a:r>
              <a:rPr lang="fa-IR" sz="2700" dirty="0" smtClean="0">
                <a:cs typeface="B Yagut" pitchFamily="2" charset="-78"/>
              </a:rPr>
              <a:t/>
            </a:r>
            <a:br>
              <a:rPr lang="fa-IR" sz="2700" dirty="0" smtClean="0">
                <a:cs typeface="B Yagut" pitchFamily="2" charset="-78"/>
              </a:rPr>
            </a:br>
            <a:r>
              <a:rPr lang="fa-IR" sz="2700" dirty="0" smtClean="0">
                <a:cs typeface="B Yagut" pitchFamily="2" charset="-78"/>
              </a:rPr>
              <a:t/>
            </a:r>
            <a:br>
              <a:rPr lang="fa-IR" sz="2700" dirty="0" smtClean="0">
                <a:cs typeface="B Yagut" pitchFamily="2" charset="-78"/>
              </a:rPr>
            </a:br>
            <a:r>
              <a:rPr lang="fa-IR" sz="2700" dirty="0" smtClean="0">
                <a:cs typeface="B Yagut" pitchFamily="2" charset="-78"/>
              </a:rPr>
              <a:t/>
            </a:r>
            <a:br>
              <a:rPr lang="fa-IR" sz="2700" dirty="0" smtClean="0">
                <a:cs typeface="B Yagut" pitchFamily="2" charset="-78"/>
              </a:rPr>
            </a:br>
            <a:endParaRPr lang="fa-IR" sz="2700" dirty="0">
              <a:cs typeface="B Yagut" pitchFamily="2" charset="-78"/>
            </a:endParaRPr>
          </a:p>
        </p:txBody>
      </p:sp>
      <p:pic>
        <p:nvPicPr>
          <p:cNvPr id="2050" name="Picture 2" descr="C:\Users\DELL\Desktop\inde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429000"/>
            <a:ext cx="4752528" cy="2664296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10</a:t>
            </a:fld>
            <a:endParaRPr lang="fa-IR"/>
          </a:p>
        </p:txBody>
      </p:sp>
      <p:pic>
        <p:nvPicPr>
          <p:cNvPr id="2" name="vo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66124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868"/>
    </mc:Choice>
    <mc:Fallback xmlns="">
      <p:transition spd="slow" advTm="168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  <p14:stopEvt time="16057" objId="2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77"/>
            <a:ext cx="8229600" cy="1143000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4000" dirty="0">
                <a:cs typeface="B Yagut" pitchFamily="2" charset="-78"/>
              </a:rPr>
              <a:t> زمان مناسب برای مسواک </a:t>
            </a:r>
            <a:r>
              <a:rPr lang="fa-IR" sz="4000" dirty="0" smtClean="0">
                <a:cs typeface="B Yagut" pitchFamily="2" charset="-78"/>
              </a:rPr>
              <a:t>کردن</a:t>
            </a:r>
            <a:endParaRPr lang="fa-IR" sz="3600" dirty="0">
              <a:cs typeface="B Yagut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sz="2800" dirty="0">
                <a:cs typeface="B Yagut" pitchFamily="2" charset="-78"/>
              </a:rPr>
              <a:t>1- شب قبل از خواب به دلیل اینکه در زمان خواب، جریان بزاق و حرکات زبان و گونه جهت تمیز کردن محیط دهان کاهش می یابد و دندان ها مستعد پوسیدگی می شوند</a:t>
            </a:r>
            <a:r>
              <a:rPr lang="fa-IR" sz="2800" dirty="0" smtClean="0">
                <a:cs typeface="B Yagut" pitchFamily="2" charset="-78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800" dirty="0">
                <a:cs typeface="B Yagut" pitchFamily="2" charset="-78"/>
              </a:rPr>
              <a:t>2- صبح قبل و یا بعد از صبحانه</a:t>
            </a:r>
            <a:endParaRPr lang="fa-IR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11</a:t>
            </a:fld>
            <a:endParaRPr lang="fa-IR"/>
          </a:p>
        </p:txBody>
      </p:sp>
      <p:pic>
        <p:nvPicPr>
          <p:cNvPr id="2" name="vo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20336" y="5229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106"/>
    </mc:Choice>
    <mc:Fallback xmlns="">
      <p:transition spd="slow" advTm="331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28519" objId="2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a-IR" dirty="0" smtClean="0">
                <a:cs typeface="B Yagut" pitchFamily="2" charset="-78"/>
              </a:rPr>
              <a:t/>
            </a:r>
            <a:br>
              <a:rPr lang="fa-IR" dirty="0" smtClean="0">
                <a:cs typeface="B Yagut" pitchFamily="2" charset="-78"/>
              </a:rPr>
            </a:br>
            <a:r>
              <a:rPr lang="fa-IR" sz="4200" dirty="0" smtClean="0">
                <a:cs typeface="B Yagut" pitchFamily="2" charset="-78"/>
              </a:rPr>
              <a:t>ویژگی های یک مسواک خوب</a:t>
            </a:r>
            <a:r>
              <a:rPr lang="fa-IR" sz="4000" dirty="0" smtClean="0">
                <a:cs typeface="B Yagut" pitchFamily="2" charset="-78"/>
              </a:rPr>
              <a:t/>
            </a:r>
            <a:br>
              <a:rPr lang="fa-IR" sz="4000" dirty="0" smtClean="0">
                <a:cs typeface="B Yagut" pitchFamily="2" charset="-78"/>
              </a:rPr>
            </a:br>
            <a:endParaRPr lang="fa-IR" sz="4000" dirty="0">
              <a:cs typeface="B Yagut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58437"/>
            <a:ext cx="8229600" cy="4925144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latin typeface="Forte" pitchFamily="66" charset="0"/>
                <a:cs typeface="B Yagut" pitchFamily="2" charset="-78"/>
              </a:rPr>
              <a:t>جنس موهای مسواک از نایلون نرم وسرموهای آن گرد باشد.َ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latin typeface="Forte" pitchFamily="66" charset="0"/>
                <a:cs typeface="B Yagut" pitchFamily="2" charset="-78"/>
              </a:rPr>
              <a:t>از نظرکیفیت موهای مسواک منظم ومرتب باشد.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latin typeface="Forte" pitchFamily="66" charset="0"/>
                <a:cs typeface="B Yagut" pitchFamily="2" charset="-78"/>
              </a:rPr>
              <a:t>مدت زمان استفاده ازیک مسواک 3 الی 4ماه باشد.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latin typeface="Forte" pitchFamily="66" charset="0"/>
                <a:cs typeface="B Yagut" pitchFamily="2" charset="-78"/>
              </a:rPr>
              <a:t>اندازه مسواک متناسب با فرد باشد.</a:t>
            </a:r>
          </a:p>
          <a:p>
            <a:pPr marL="0" indent="0">
              <a:lnSpc>
                <a:spcPct val="150000"/>
              </a:lnSpc>
              <a:buNone/>
            </a:pPr>
            <a:endParaRPr lang="fa-IR" sz="2700" dirty="0" smtClean="0">
              <a:latin typeface="Forte" pitchFamily="66" charset="0"/>
              <a:cs typeface="B Yagut" pitchFamily="2" charset="-7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latin typeface="Forte" pitchFamily="66" charset="0"/>
                <a:cs typeface="B Yagut" pitchFamily="2" charset="-78"/>
              </a:rPr>
              <a:t>از نظر شکل مسواک دارای دسته خمیده جهت تمیز کردن بهتر دندان های خلفی باشد. 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42692"/>
            <a:ext cx="2338853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12</a:t>
            </a:fld>
            <a:endParaRPr lang="fa-IR"/>
          </a:p>
        </p:txBody>
      </p:sp>
      <p:pic>
        <p:nvPicPr>
          <p:cNvPr id="2" name="vo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7200" y="57467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888"/>
    </mc:Choice>
    <mc:Fallback xmlns="">
      <p:transition spd="slow" advTm="54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73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4013" objId="2"/>
        <p14:stopEvt time="51408" objId="2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188" y="327485"/>
            <a:ext cx="8229600" cy="1143000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sz="3800" dirty="0" smtClean="0">
                <a:cs typeface="B Yagut" pitchFamily="2" charset="-78"/>
              </a:rPr>
              <a:t>خمیر دندان</a:t>
            </a:r>
            <a:endParaRPr lang="fa-IR" sz="38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5069160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b="1" dirty="0" smtClean="0">
                <a:cs typeface="B Yagut" pitchFamily="2" charset="-78"/>
              </a:rPr>
              <a:t> </a:t>
            </a:r>
            <a:r>
              <a:rPr lang="fa-IR" sz="2700" dirty="0" smtClean="0">
                <a:cs typeface="B Yagut" pitchFamily="2" charset="-78"/>
              </a:rPr>
              <a:t>کاربرد خمیر دندان : از بین بردن پلاک،رنگدانه و کنترل رسوب، دارای خاصیت ضد پوسیدگی وضد حساسیت، خوشبو و خوش طعم کننده دهان </a:t>
            </a:r>
            <a:endParaRPr lang="fa-IR" sz="2700" b="1" dirty="0" smtClean="0">
              <a:cs typeface="B Yagut" pitchFamily="2" charset="-7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نمک خشک و جوش شیرین باعث ساییدگی مینای دندان و خراشیدگی لثه می شود.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برای کودکان زیر1 سال </a:t>
            </a:r>
            <a:r>
              <a:rPr lang="fa-IR" sz="2700" smtClean="0">
                <a:cs typeface="B Yagut" pitchFamily="2" charset="-78"/>
              </a:rPr>
              <a:t>بهتر است </a:t>
            </a:r>
            <a:r>
              <a:rPr lang="fa-IR" sz="2700" dirty="0" smtClean="0">
                <a:cs typeface="B Yagut" pitchFamily="2" charset="-78"/>
              </a:rPr>
              <a:t>از خمیر دندان بدون فلوراید استفاده شود.</a:t>
            </a:r>
            <a:endParaRPr lang="fa-IR" sz="2700" dirty="0">
              <a:cs typeface="B Yagut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13</a:t>
            </a:fld>
            <a:endParaRPr lang="fa-IR"/>
          </a:p>
        </p:txBody>
      </p:sp>
      <p:pic>
        <p:nvPicPr>
          <p:cNvPr id="4" name="vo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3988" y="57467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379"/>
    </mc:Choice>
    <mc:Fallback xmlns="">
      <p:transition spd="slow" advTm="673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4"/>
        <p14:stopEvt time="66746" objId="4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fa-IR" sz="3800" dirty="0" smtClean="0">
                <a:cs typeface="B Yagut" pitchFamily="2" charset="-78"/>
              </a:rPr>
              <a:t>روش های صحیح مسواک کردن زیر1سال</a:t>
            </a:r>
            <a:endParaRPr lang="fa-IR" sz="38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525963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fa-IR" sz="2700" dirty="0" smtClean="0">
                <a:cs typeface="B Yagut" pitchFamily="2" charset="-78"/>
              </a:rPr>
              <a:t>  یک تکه گاز تمیز را دور انگشت سبابه پیچیده ولثه بالا و پایین را به آهستگی تمیز نمایید یا مسواک انگشتی را روی انگشت اشاره قرارداده وبه آرامی وبا حرکت ملایم، دهان کودک را تمیز کنید.</a:t>
            </a:r>
          </a:p>
          <a:p>
            <a:pPr>
              <a:lnSpc>
                <a:spcPct val="150000"/>
              </a:lnSpc>
              <a:buNone/>
            </a:pPr>
            <a:r>
              <a:rPr lang="fa-IR" sz="2700" dirty="0" smtClean="0">
                <a:cs typeface="B Yagut" pitchFamily="2" charset="-78"/>
              </a:rPr>
              <a:t>    استفاده از مسواک انگشتی باید دوبار در روز بعد از اولین و آخرین وعده غذایی هر بار به مدت </a:t>
            </a:r>
          </a:p>
          <a:p>
            <a:pPr>
              <a:lnSpc>
                <a:spcPct val="150000"/>
              </a:lnSpc>
              <a:buNone/>
            </a:pPr>
            <a:r>
              <a:rPr lang="fa-IR" sz="2700" dirty="0" smtClean="0">
                <a:cs typeface="B Yagut" pitchFamily="2" charset="-78"/>
              </a:rPr>
              <a:t>    دو دقیقه باشد.</a:t>
            </a:r>
            <a:endParaRPr lang="fa-IR" sz="2700" dirty="0">
              <a:cs typeface="B Yagut" pitchFamily="2" charset="-78"/>
            </a:endParaRPr>
          </a:p>
        </p:txBody>
      </p:sp>
      <p:pic>
        <p:nvPicPr>
          <p:cNvPr id="2050" name="Picture 2" descr="C:\Users\DELL\Desktop\muai-baby-toothbrush.jpg"/>
          <p:cNvPicPr>
            <a:picLocks noChangeAspect="1" noChangeArrowheads="1"/>
          </p:cNvPicPr>
          <p:nvPr/>
        </p:nvPicPr>
        <p:blipFill>
          <a:blip r:embed="rId4" cstate="print"/>
          <a:srcRect l="63205" b="63205"/>
          <a:stretch>
            <a:fillRect/>
          </a:stretch>
        </p:blipFill>
        <p:spPr bwMode="auto">
          <a:xfrm>
            <a:off x="827584" y="4437112"/>
            <a:ext cx="3384376" cy="1656184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14</a:t>
            </a:fld>
            <a:endParaRPr lang="fa-IR"/>
          </a:p>
        </p:txBody>
      </p:sp>
      <p:pic>
        <p:nvPicPr>
          <p:cNvPr id="4" name="vo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9552" y="584996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590"/>
    </mc:Choice>
    <mc:Fallback xmlns="">
      <p:transition spd="slow" advTm="285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  <p14:stopEvt time="27116" objId="4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sz="3800" dirty="0" smtClean="0">
                <a:cs typeface="B Yagut" pitchFamily="2" charset="-78"/>
              </a:rPr>
              <a:t>روش صحیح مسواک کردن 2-1سال</a:t>
            </a:r>
            <a:endParaRPr lang="fa-IR" sz="38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39341"/>
            <a:ext cx="8229600" cy="4525963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روش افقی بهترین روش است.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مسواک را بطور افقی بر روی سطح داخلی وخارجی و جونده دندان ها گذارده وبا حرکت مالشی به جلو وعقب حرکت داده شود.                                                        </a:t>
            </a:r>
            <a:endParaRPr lang="fa-IR" sz="2700" dirty="0">
              <a:cs typeface="B Yagut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15</a:t>
            </a:fld>
            <a:endParaRPr lang="fa-IR"/>
          </a:p>
        </p:txBody>
      </p:sp>
      <p:pic>
        <p:nvPicPr>
          <p:cNvPr id="4" name="vo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90848" y="582136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913"/>
    </mc:Choice>
    <mc:Fallback xmlns="">
      <p:transition spd="slow" advTm="209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  <p14:stopEvt time="18073" objId="4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3800" dirty="0" smtClean="0">
                <a:cs typeface="B Yagut" pitchFamily="2" charset="-78"/>
              </a:rPr>
              <a:t>روش صحیح مسواک کردن 5-3سال</a:t>
            </a:r>
            <a:endParaRPr lang="fa-IR" sz="38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2071678"/>
            <a:ext cx="8579296" cy="4054485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70000"/>
              </a:lnSpc>
              <a:buNone/>
            </a:pPr>
            <a:r>
              <a:rPr lang="fa-IR" sz="2700" dirty="0" smtClean="0">
                <a:cs typeface="B Yagut" pitchFamily="2" charset="-78"/>
              </a:rPr>
              <a:t>   والد پشت سر کودک قرار گیرد وهر دو به یک جهت نگاه کنند، </a:t>
            </a:r>
          </a:p>
          <a:p>
            <a:pPr>
              <a:lnSpc>
                <a:spcPct val="170000"/>
              </a:lnSpc>
              <a:buNone/>
            </a:pPr>
            <a:r>
              <a:rPr lang="fa-IR" sz="2700" dirty="0" smtClean="0">
                <a:cs typeface="B Yagut" pitchFamily="2" charset="-78"/>
              </a:rPr>
              <a:t>   کودک سر خود را به بازوی چپ والد تکیه دهد، مسواک به روش </a:t>
            </a:r>
          </a:p>
          <a:p>
            <a:pPr>
              <a:lnSpc>
                <a:spcPct val="170000"/>
              </a:lnSpc>
              <a:buNone/>
            </a:pPr>
            <a:r>
              <a:rPr lang="fa-IR" sz="2700" dirty="0" smtClean="0">
                <a:cs typeface="B Yagut" pitchFamily="2" charset="-78"/>
              </a:rPr>
              <a:t>   افقی روی همه سطوح دندانی به حرکت در آید.</a:t>
            </a:r>
          </a:p>
          <a:p>
            <a:pPr>
              <a:lnSpc>
                <a:spcPct val="170000"/>
              </a:lnSpc>
              <a:buNone/>
            </a:pPr>
            <a:r>
              <a:rPr lang="fa-IR" sz="2700" dirty="0" smtClean="0">
                <a:cs typeface="B Yagut" pitchFamily="2" charset="-78"/>
              </a:rPr>
              <a:t>   والد نباید جلوی کودک قرار گیرد، چون سر او بدون حمایت می ماند.</a:t>
            </a:r>
          </a:p>
          <a:p>
            <a:pPr marL="0" indent="0">
              <a:buNone/>
            </a:pPr>
            <a:endParaRPr lang="fa-IR" sz="2700" dirty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16</a:t>
            </a:fld>
            <a:endParaRPr lang="fa-IR"/>
          </a:p>
        </p:txBody>
      </p:sp>
      <p:pic>
        <p:nvPicPr>
          <p:cNvPr id="5" name="vo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571532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468"/>
    </mc:Choice>
    <mc:Fallback xmlns="">
      <p:transition spd="slow" advTm="244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21390" objId="5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800" dirty="0" smtClean="0">
                <a:cs typeface="B Yagut" pitchFamily="2" charset="-78"/>
              </a:rPr>
              <a:t>روش صحیح مسواک کردن بالای 6 سال</a:t>
            </a:r>
            <a:endParaRPr lang="fa-IR" sz="38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fa-IR" sz="2700" dirty="0" smtClean="0">
                <a:cs typeface="B Yagut" pitchFamily="2" charset="-78"/>
              </a:rPr>
              <a:t>   دندان های بالا و پایین جداگانه مسواک شود. مسواک کردن از قسمت عقب یک سمت دهان شروع وکلیه سطوح خارجی، داخلی و جونده دندان ها مسواک شود.به نحوی که سرمسواک دوتا سه دندان را در هرمرحله تمیز نماید.</a:t>
            </a:r>
          </a:p>
          <a:p>
            <a:pPr>
              <a:lnSpc>
                <a:spcPct val="150000"/>
              </a:lnSpc>
              <a:buNone/>
            </a:pPr>
            <a:r>
              <a:rPr lang="fa-IR" sz="2700" dirty="0" smtClean="0">
                <a:cs typeface="B Yagut" pitchFamily="2" charset="-78"/>
              </a:rPr>
              <a:t>   مو های مسواک با زاویه 45 درجه نسبت به محور طولی دندان در محل اتصال لثه و دندان قرار گیرد. </a:t>
            </a:r>
            <a:endParaRPr lang="fa-IR" sz="2700" dirty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17</a:t>
            </a:fld>
            <a:endParaRPr lang="fa-IR"/>
          </a:p>
        </p:txBody>
      </p:sp>
      <p:pic>
        <p:nvPicPr>
          <p:cNvPr id="5" name="vo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12616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556"/>
    </mc:Choice>
    <mc:Fallback xmlns="">
      <p:transition spd="slow" advTm="585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2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57333" objId="5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4000" dirty="0" smtClean="0">
                <a:cs typeface="B Yagut" pitchFamily="2" charset="-78"/>
              </a:rPr>
              <a:t>روش های صحیح مسواک کردن سطوح دندانی</a:t>
            </a:r>
            <a:endParaRPr lang="fa-I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 سطوح داخلی دندان های جلو: به صورت عمود بر سطح داخلی دندان وبا حرکت بالا وپایین</a:t>
            </a:r>
          </a:p>
          <a:p>
            <a:pPr>
              <a:lnSpc>
                <a:spcPct val="150000"/>
              </a:lnSpc>
              <a:buNone/>
            </a:pPr>
            <a:endParaRPr lang="fa-IR" sz="2700" dirty="0" smtClean="0">
              <a:cs typeface="B Yagut" pitchFamily="2" charset="-7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سطوح جونده: روی سطح جونده با حرکت جلو وعقب</a:t>
            </a:r>
          </a:p>
          <a:p>
            <a:pPr>
              <a:lnSpc>
                <a:spcPct val="150000"/>
              </a:lnSpc>
              <a:buNone/>
            </a:pPr>
            <a:endParaRPr lang="fa-IR" sz="2700" dirty="0" smtClean="0">
              <a:cs typeface="B Yagut" pitchFamily="2" charset="-7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fa-IR" sz="2700" dirty="0" smtClean="0">
              <a:cs typeface="B Yagut" pitchFamily="2" charset="-7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fa-IR" sz="2700" dirty="0" smtClean="0">
              <a:cs typeface="B Yagut" pitchFamily="2" charset="-78"/>
            </a:endParaRPr>
          </a:p>
          <a:p>
            <a:pPr>
              <a:lnSpc>
                <a:spcPct val="150000"/>
              </a:lnSpc>
              <a:buNone/>
            </a:pPr>
            <a:endParaRPr lang="fa-IR" sz="27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492896"/>
            <a:ext cx="2808312" cy="1127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509120"/>
            <a:ext cx="3096344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18</a:t>
            </a:fld>
            <a:endParaRPr lang="fa-IR"/>
          </a:p>
        </p:txBody>
      </p:sp>
      <p:pic>
        <p:nvPicPr>
          <p:cNvPr id="7" name="vo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14840" y="589056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838"/>
    </mc:Choice>
    <mc:Fallback xmlns="">
      <p:transition spd="slow" advTm="398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705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510" objId="7"/>
        <p14:stopEvt time="38573" objId="7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نخ دندان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برای تمیز کردن سطوح بین دندانی از نخ دندان استفاده می شود.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هدف اصلی از تمیز کردن سطوح بین دندانی برداشتن پلاک میکروبی است.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نخ دندان کشیدن کودکان باید به کمک والدین صورت گیرد.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زمان مناسب برای نخ دندان کشیدن روزی دو بار شب ها قبل از خواب وصبح ها  بعد از صبحانه می باشد.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fa-IR" sz="2700" dirty="0" smtClean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19</a:t>
            </a:fld>
            <a:endParaRPr lang="fa-IR"/>
          </a:p>
        </p:txBody>
      </p:sp>
      <p:pic>
        <p:nvPicPr>
          <p:cNvPr id="5" name="vo1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44408" y="582136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871"/>
    </mc:Choice>
    <mc:Fallback xmlns="">
      <p:transition spd="slow" advTm="398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pauseEvt time="5134" objId="5"/>
        <p14:seekEvt time="5134" objId="5" seek="27111"/>
        <p14:resumeEvt time="5259" objId="5"/>
        <p14:stopEvt time="35524" objId="5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anose="00000400000000000000" pitchFamily="2" charset="-78"/>
              </a:rPr>
              <a:t>مشخصات سند</a:t>
            </a:r>
            <a:endParaRPr lang="fa-IR" sz="4000" dirty="0">
              <a:cs typeface="B Yagut" panose="00000400000000000000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05529" y="1618140"/>
            <a:ext cx="4896544" cy="45259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fa-IR" sz="1800" dirty="0" smtClean="0">
                <a:cs typeface="B Yagut" pitchFamily="2" charset="-78"/>
              </a:rPr>
              <a:t>مشخصات مدرس:</a:t>
            </a:r>
          </a:p>
          <a:p>
            <a:pPr>
              <a:lnSpc>
                <a:spcPct val="150000"/>
              </a:lnSpc>
            </a:pPr>
            <a:r>
              <a:rPr lang="fa-IR" sz="1800" dirty="0" smtClean="0">
                <a:cs typeface="B Yagut" pitchFamily="2" charset="-78"/>
              </a:rPr>
              <a:t>تصویر پرسنلی مدرس</a:t>
            </a:r>
          </a:p>
          <a:p>
            <a:pPr>
              <a:lnSpc>
                <a:spcPct val="150000"/>
              </a:lnSpc>
            </a:pPr>
            <a:endParaRPr lang="fa-IR" sz="1800" dirty="0" smtClean="0">
              <a:cs typeface="B Yagut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endParaRPr lang="fa-IR" sz="1800" dirty="0" smtClean="0">
              <a:cs typeface="B Yagut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1800" dirty="0" smtClean="0">
                <a:cs typeface="B Yagut" pitchFamily="2" charset="-78"/>
              </a:rPr>
              <a:t>نام ونام خانوادگی مدرس: زهرا ملکی</a:t>
            </a:r>
          </a:p>
          <a:p>
            <a:pPr>
              <a:lnSpc>
                <a:spcPct val="150000"/>
              </a:lnSpc>
            </a:pPr>
            <a:r>
              <a:rPr lang="fa-IR" sz="1800" dirty="0" smtClean="0">
                <a:cs typeface="B Yagut" pitchFamily="2" charset="-78"/>
              </a:rPr>
              <a:t>مدرک تحصیلی: کارشناسی مهندسی بهداشت محیط</a:t>
            </a:r>
          </a:p>
          <a:p>
            <a:pPr>
              <a:lnSpc>
                <a:spcPct val="150000"/>
              </a:lnSpc>
            </a:pPr>
            <a:r>
              <a:rPr lang="fa-IR" sz="1800" dirty="0" smtClean="0">
                <a:cs typeface="B Yagut" pitchFamily="2" charset="-78"/>
              </a:rPr>
              <a:t>موقعیت اشتغالی سازمانی مدرس: مدیر ومربی مرکز آموزش بهورزی شهرستان ماهنشان، دانشگاه علوم پزشکی زنجان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220072" y="1600200"/>
            <a:ext cx="3744416" cy="45259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fa-IR" sz="1800" dirty="0" smtClean="0">
                <a:cs typeface="B Yagut" pitchFamily="2" charset="-78"/>
              </a:rPr>
              <a:t>مشخصات بسته آموزشی:</a:t>
            </a:r>
          </a:p>
          <a:p>
            <a:pPr>
              <a:lnSpc>
                <a:spcPct val="150000"/>
              </a:lnSpc>
            </a:pPr>
            <a:r>
              <a:rPr lang="fa-IR" sz="1800" dirty="0" smtClean="0">
                <a:cs typeface="B Yagut" pitchFamily="2" charset="-78"/>
              </a:rPr>
              <a:t>حیطه درس: بهداشت دهان ودندان</a:t>
            </a:r>
          </a:p>
          <a:p>
            <a:pPr>
              <a:lnSpc>
                <a:spcPct val="150000"/>
              </a:lnSpc>
            </a:pPr>
            <a:r>
              <a:rPr lang="fa-IR" sz="1800" dirty="0" smtClean="0">
                <a:cs typeface="B Yagut" pitchFamily="2" charset="-78"/>
              </a:rPr>
              <a:t>تاریخ:99/2/27  </a:t>
            </a:r>
          </a:p>
          <a:p>
            <a:pPr>
              <a:lnSpc>
                <a:spcPct val="150000"/>
              </a:lnSpc>
            </a:pPr>
            <a:r>
              <a:rPr lang="fa-IR" sz="1800" dirty="0" smtClean="0">
                <a:cs typeface="B Yagut" pitchFamily="2" charset="-78"/>
              </a:rPr>
              <a:t>نوبت تهیه :1</a:t>
            </a:r>
          </a:p>
          <a:p>
            <a:pPr>
              <a:lnSpc>
                <a:spcPct val="150000"/>
              </a:lnSpc>
            </a:pPr>
            <a:r>
              <a:rPr lang="fa-IR" sz="1800" dirty="0" smtClean="0">
                <a:cs typeface="B Yagut" pitchFamily="2" charset="-78"/>
              </a:rPr>
              <a:t>نام فایل:</a:t>
            </a:r>
            <a:endParaRPr lang="en-US" sz="1800" dirty="0" smtClean="0">
              <a:cs typeface="B Yagut" pitchFamily="2" charset="-78"/>
            </a:endParaRPr>
          </a:p>
          <a:p>
            <a:pPr algn="l">
              <a:lnSpc>
                <a:spcPct val="150000"/>
              </a:lnSpc>
              <a:buNone/>
            </a:pPr>
            <a:r>
              <a:rPr lang="fa-IR" sz="1800" dirty="0" smtClean="0">
                <a:cs typeface="B Yagut" pitchFamily="2" charset="-78"/>
              </a:rPr>
              <a:t>          </a:t>
            </a:r>
            <a:r>
              <a:rPr lang="en-US" sz="1800" smtClean="0">
                <a:cs typeface="B Yagut" pitchFamily="2" charset="-78"/>
              </a:rPr>
              <a:t>DH-osule-pishgiri-az-bimarihay-dahan-va- </a:t>
            </a:r>
            <a:r>
              <a:rPr lang="en-US" sz="1800" dirty="0" smtClean="0">
                <a:cs typeface="B Yagut" pitchFamily="2" charset="-78"/>
              </a:rPr>
              <a:t>dandan-edi2</a:t>
            </a:r>
            <a:endParaRPr lang="fa-IR" sz="1800" dirty="0">
              <a:cs typeface="B Yagut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88" y="2060848"/>
            <a:ext cx="1008112" cy="1224136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2</a:t>
            </a:fld>
            <a:endParaRPr lang="fa-IR"/>
          </a:p>
        </p:txBody>
      </p:sp>
      <p:pic>
        <p:nvPicPr>
          <p:cNvPr id="2" name="vo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7200" y="551656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26"/>
    </mc:Choice>
    <mc:Fallback xmlns="">
      <p:transition spd="slow" advTm="125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11947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4000" dirty="0" smtClean="0">
                <a:cs typeface="B Yagut" pitchFamily="2" charset="-78"/>
              </a:rPr>
              <a:t>تاثیر رژیم غذایی برسلامت دهان و دندان کودکان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64540"/>
            <a:ext cx="8229600" cy="4525963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 رشد و نمو دندان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سلامت مخاط دهان و بافت لثه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استحکام استخوان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جلوگیری و کنترل بیماریهای دهان و دندان</a:t>
            </a:r>
            <a:endParaRPr lang="fa-IR" sz="2700" dirty="0">
              <a:cs typeface="B Yagut" pitchFamily="2" charset="-78"/>
            </a:endParaRPr>
          </a:p>
        </p:txBody>
      </p:sp>
      <p:pic>
        <p:nvPicPr>
          <p:cNvPr id="1027" name="Picture 3" descr="C:\Users\DELL\Desktop\images.jpg"/>
          <p:cNvPicPr>
            <a:picLocks noChangeAspect="1" noChangeArrowheads="1"/>
          </p:cNvPicPr>
          <p:nvPr/>
        </p:nvPicPr>
        <p:blipFill>
          <a:blip r:embed="rId4" cstate="print"/>
          <a:srcRect t="-4755" r="45322"/>
          <a:stretch>
            <a:fillRect/>
          </a:stretch>
        </p:blipFill>
        <p:spPr bwMode="auto">
          <a:xfrm>
            <a:off x="827584" y="1798762"/>
            <a:ext cx="3168352" cy="2088232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20</a:t>
            </a:fld>
            <a:endParaRPr lang="fa-IR"/>
          </a:p>
        </p:txBody>
      </p:sp>
      <p:pic>
        <p:nvPicPr>
          <p:cNvPr id="4" name="vo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63552" y="576004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669"/>
    </mc:Choice>
    <mc:Fallback xmlns="">
      <p:transition spd="slow" advTm="196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  <p14:stopEvt time="15180" objId="4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4000" dirty="0" smtClean="0">
                <a:cs typeface="B Yagut" panose="00000400000000000000" pitchFamily="2" charset="-78"/>
              </a:rPr>
              <a:t>مقایسه پوسیدگی زایی قندهای موجود در مواد غذایی مختلف</a:t>
            </a:r>
            <a:endParaRPr lang="fa-IR" sz="4000" dirty="0">
              <a:cs typeface="B Yagut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954481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21</a:t>
            </a:fld>
            <a:endParaRPr lang="fa-IR"/>
          </a:p>
        </p:txBody>
      </p:sp>
      <p:pic>
        <p:nvPicPr>
          <p:cNvPr id="3" name="vo2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028384" y="555195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25"/>
    </mc:Choice>
    <mc:Fallback xmlns="">
      <p:transition spd="slow" advTm="350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stopEvt time="32990" objId="3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توصیه های تغذیه ای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بهتر است به عنوان میان وعده به جای شیرینی از میوه وسبزیجات و ماست استفاده شود.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مصرف مواد قندی محدود به وعده اصلی غذایی گردد که پس از آن مسواک زده شود.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پس از مصرف وعده غذایی از محصولات لبنی استفاده شود زیرا باعث کاهش میزان اسید می شود.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 استفاده از آب بین وعده های اصلی غذایی توصیه می گردد.</a:t>
            </a:r>
            <a:endParaRPr lang="fa-IR" sz="2700" dirty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22</a:t>
            </a:fld>
            <a:endParaRPr lang="fa-IR"/>
          </a:p>
        </p:txBody>
      </p:sp>
      <p:pic>
        <p:nvPicPr>
          <p:cNvPr id="5" name="vo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72400" y="61118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020"/>
    </mc:Choice>
    <mc:Fallback xmlns="">
      <p:transition spd="slow" advTm="310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27379" objId="5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ادامه - توصیه های تغذیه ای </a:t>
            </a:r>
            <a:endParaRPr lang="fa-IR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520" y="1779118"/>
            <a:ext cx="8229600" cy="4530202"/>
          </a:xfrm>
        </p:spPr>
        <p:txBody>
          <a:bodyPr>
            <a:normAutofit fontScale="92500"/>
          </a:bodyPr>
          <a:lstStyle/>
          <a:p>
            <a:pPr algn="just">
              <a:lnSpc>
                <a:spcPct val="16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anose="00000400000000000000" pitchFamily="2" charset="-78"/>
              </a:rPr>
              <a:t>استفاده از مواد غذایی خام با غذاهای پخته (وعده اصلی) علاوه بر پاکسازی غذا از سطح دندان ها به افزایش جریان بزاق کمک می کند.</a:t>
            </a:r>
          </a:p>
          <a:p>
            <a:pPr algn="just">
              <a:lnSpc>
                <a:spcPct val="16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anose="00000400000000000000" pitchFamily="2" charset="-78"/>
              </a:rPr>
              <a:t>بلافاصله بعد از مصرف نوشیدنی های اسیدی مثل آب پرتقال نباید دندان ها را مسواک کرد، زیرا باعث سایش دندان ها می گردد.</a:t>
            </a:r>
          </a:p>
          <a:p>
            <a:pPr algn="just">
              <a:lnSpc>
                <a:spcPct val="16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anose="00000400000000000000" pitchFamily="2" charset="-78"/>
              </a:rPr>
              <a:t>بهتر است کودک بعد از وعده غذایی شام وقبل از خواب از میان وعده حاوی کربوهیدرات استفاده نکند.</a:t>
            </a:r>
          </a:p>
          <a:p>
            <a:pPr>
              <a:lnSpc>
                <a:spcPct val="150000"/>
              </a:lnSpc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23</a:t>
            </a:fld>
            <a:endParaRPr lang="fa-IR"/>
          </a:p>
        </p:txBody>
      </p:sp>
      <p:pic>
        <p:nvPicPr>
          <p:cNvPr id="2" name="vo2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44408" y="591530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618"/>
    </mc:Choice>
    <mc:Fallback xmlns="">
      <p:transition spd="slow" advTm="316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2"/>
        <p14:stopEvt time="28473" objId="2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9081"/>
            <a:ext cx="8229600" cy="801687"/>
          </a:xfrm>
        </p:spPr>
        <p:txBody>
          <a:bodyPr>
            <a:normAutofit/>
          </a:bodyPr>
          <a:lstStyle/>
          <a:p>
            <a:r>
              <a:rPr lang="fa-IR" sz="4000" dirty="0" smtClean="0">
                <a:cs typeface="B Yagut" panose="00000400000000000000" pitchFamily="2" charset="-78"/>
              </a:rPr>
              <a:t>خلاصه مطالب و نتیجه گیری:</a:t>
            </a:r>
            <a:endParaRPr lang="fa-IR" sz="4000" dirty="0">
              <a:cs typeface="B Yagut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363272" cy="544901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fa-IR" sz="2700" dirty="0" smtClean="0">
                <a:cs typeface="B Yagut" panose="00000400000000000000" pitchFamily="2" charset="-78"/>
              </a:rPr>
              <a:t>مهم ترین راه پیشگیری از بیماری های دهان و دندان مسواک کردن، نخ دندان کشیدن و تغذیه مناسب می باشد. موفقیت دراز مدت درمان های پزشکی نیز منوط به تمیز کردن پلاک دندانی از سطوح دندان براساس یک برنامه منظم (حداقل دو بار مسواک زدن و یکبار نخ دندان کشیدن در روز) جهت پیشگیری از تجمع مجدد آن می باشد.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24</a:t>
            </a:fld>
            <a:endParaRPr lang="fa-IR"/>
          </a:p>
        </p:txBody>
      </p:sp>
      <p:pic>
        <p:nvPicPr>
          <p:cNvPr id="5" name="vo2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49716" y="551723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846"/>
    </mc:Choice>
    <mc:Fallback xmlns="">
      <p:transition spd="slow" advTm="308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29735" objId="5"/>
      </p14:showEvtLst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fa-IR" sz="4000" dirty="0" smtClean="0">
                <a:cs typeface="B Yagut" panose="00000400000000000000" pitchFamily="2" charset="-78"/>
              </a:rPr>
              <a:t>پرسش و تمرین:</a:t>
            </a:r>
            <a:endParaRPr lang="fa-IR" sz="4000" dirty="0">
              <a:cs typeface="B Yagut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617" y="1239837"/>
            <a:ext cx="8229600" cy="500141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fa-IR" sz="2800" dirty="0" smtClean="0"/>
              <a:t>1- ر</a:t>
            </a:r>
            <a:r>
              <a:rPr lang="fa-IR" sz="2800" dirty="0" smtClean="0">
                <a:cs typeface="B Yagut" panose="00000400000000000000" pitchFamily="2" charset="-78"/>
              </a:rPr>
              <a:t>اه های پیشگیری از پوسیدگی دندان را نام ببرید.</a:t>
            </a:r>
          </a:p>
          <a:p>
            <a:pPr>
              <a:lnSpc>
                <a:spcPct val="150000"/>
              </a:lnSpc>
              <a:buNone/>
            </a:pPr>
            <a:r>
              <a:rPr lang="fa-IR" sz="2800" dirty="0" smtClean="0">
                <a:cs typeface="B Yagut" panose="00000400000000000000" pitchFamily="2" charset="-78"/>
              </a:rPr>
              <a:t>2- پوسیدگی </a:t>
            </a:r>
            <a:r>
              <a:rPr lang="fa-IR" sz="2800" dirty="0">
                <a:cs typeface="B Yagut" panose="00000400000000000000" pitchFamily="2" charset="-78"/>
              </a:rPr>
              <a:t>زایی قندهای موجود </a:t>
            </a:r>
            <a:r>
              <a:rPr lang="fa-IR" sz="2800" dirty="0" smtClean="0">
                <a:cs typeface="B Yagut" panose="00000400000000000000" pitchFamily="2" charset="-78"/>
              </a:rPr>
              <a:t>در مواد غذایی مختلف را مقایسه کنید.</a:t>
            </a:r>
          </a:p>
          <a:p>
            <a:pPr>
              <a:lnSpc>
                <a:spcPct val="150000"/>
              </a:lnSpc>
              <a:buNone/>
            </a:pPr>
            <a:r>
              <a:rPr lang="fa-IR" sz="2800" dirty="0" smtClean="0">
                <a:cs typeface="B Yagut" panose="00000400000000000000" pitchFamily="2" charset="-78"/>
              </a:rPr>
              <a:t> 3- نحوه صحیح مسواک زدن را توضیح دهید.</a:t>
            </a:r>
          </a:p>
          <a:p>
            <a:pPr>
              <a:lnSpc>
                <a:spcPct val="150000"/>
              </a:lnSpc>
              <a:buNone/>
            </a:pPr>
            <a:r>
              <a:rPr lang="fa-IR" sz="2800" dirty="0" smtClean="0">
                <a:cs typeface="B Yagut" panose="00000400000000000000" pitchFamily="2" charset="-78"/>
              </a:rPr>
              <a:t>4- مسواک زدن بلافاصله بعد از مصرف مواد اسیدی چه تاثیری بر روی دندان ها دارد؟</a:t>
            </a:r>
          </a:p>
          <a:p>
            <a:pPr>
              <a:lnSpc>
                <a:spcPct val="150000"/>
              </a:lnSpc>
            </a:pPr>
            <a:endParaRPr lang="fa-IR" sz="2800" dirty="0" smtClean="0"/>
          </a:p>
          <a:p>
            <a:pPr>
              <a:lnSpc>
                <a:spcPct val="150000"/>
              </a:lnSpc>
            </a:pPr>
            <a:endParaRPr lang="fa-IR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25</a:t>
            </a:fld>
            <a:endParaRPr lang="fa-IR"/>
          </a:p>
        </p:txBody>
      </p:sp>
      <p:pic>
        <p:nvPicPr>
          <p:cNvPr id="5" name="vo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44408" y="58251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2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706"/>
    </mc:Choice>
    <mc:Fallback xmlns="">
      <p:transition spd="slow" advTm="227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5"/>
        <p14:stopEvt time="21287" objId="5"/>
      </p14:showEvtLst>
    </p:ext>
  </p:extLs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a-IR" sz="4000" dirty="0" smtClean="0">
                <a:cs typeface="B Yagut" panose="00000400000000000000" pitchFamily="2" charset="-78"/>
              </a:rPr>
              <a:t>فهرست منابع:</a:t>
            </a:r>
            <a:endParaRPr lang="fa-IR" sz="4000" dirty="0">
              <a:cs typeface="B Yagut" panose="00000400000000000000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sz="2800" dirty="0" smtClean="0">
                <a:cs typeface="B Yagut" panose="00000400000000000000" pitchFamily="2" charset="-78"/>
              </a:rPr>
              <a:t>*دانستنی های  سلامت دهان دندان ویژه معلمین و مراقبین سلامت سال 94</a:t>
            </a:r>
            <a:br>
              <a:rPr lang="fa-IR" sz="2800" dirty="0" smtClean="0">
                <a:cs typeface="B Yagut" panose="00000400000000000000" pitchFamily="2" charset="-78"/>
              </a:rPr>
            </a:br>
            <a:r>
              <a:rPr lang="fa-IR" sz="2800" dirty="0" smtClean="0">
                <a:cs typeface="B Yagut" panose="00000400000000000000" pitchFamily="2" charset="-78"/>
              </a:rPr>
              <a:t>*مراقبت های ادغام یافته کودک سالم –غیر پزشک-سال 1395</a:t>
            </a:r>
            <a:endParaRPr lang="fa-I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26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724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49"/>
    </mc:Choice>
    <mc:Fallback xmlns="">
      <p:transition spd="slow" advTm="7749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/>
          </a:bodyPr>
          <a:lstStyle/>
          <a:p>
            <a:pPr algn="r"/>
            <a:r>
              <a:rPr lang="fa-IR" sz="2700" dirty="0" smtClean="0">
                <a:cs typeface="B Yagut" panose="00000400000000000000" pitchFamily="2" charset="-78"/>
              </a:rPr>
              <a:t>لطفا نظرات و پیشنهادات خود پیرامون این بسته آموزشی را به آدرس  زیر ارسال نمایید.</a:t>
            </a:r>
            <a:br>
              <a:rPr lang="fa-IR" sz="2700" dirty="0" smtClean="0">
                <a:cs typeface="B Yagut" panose="00000400000000000000" pitchFamily="2" charset="-78"/>
              </a:rPr>
            </a:br>
            <a:r>
              <a:rPr lang="fa-IR" sz="2700" dirty="0" smtClean="0">
                <a:cs typeface="B Yagut" panose="00000400000000000000" pitchFamily="2" charset="-78"/>
              </a:rPr>
              <a:t/>
            </a:r>
            <a:br>
              <a:rPr lang="fa-IR" sz="2700" dirty="0" smtClean="0">
                <a:cs typeface="B Yagut" panose="00000400000000000000" pitchFamily="2" charset="-78"/>
              </a:rPr>
            </a:br>
            <a:r>
              <a:rPr lang="fa-IR" sz="2700" dirty="0" smtClean="0">
                <a:cs typeface="B Yagut" panose="00000400000000000000" pitchFamily="2" charset="-78"/>
              </a:rPr>
              <a:t>دانشگاه علوم پزشکی و خدمات بهداشتی درمانی استان زنجان</a:t>
            </a:r>
            <a:br>
              <a:rPr lang="fa-IR" sz="2700" dirty="0" smtClean="0">
                <a:cs typeface="B Yagut" panose="00000400000000000000" pitchFamily="2" charset="-78"/>
              </a:rPr>
            </a:br>
            <a:r>
              <a:rPr lang="fa-IR" sz="2700" dirty="0" smtClean="0">
                <a:cs typeface="B Yagut" panose="00000400000000000000" pitchFamily="2" charset="-78"/>
              </a:rPr>
              <a:t> یا</a:t>
            </a:r>
            <a:br>
              <a:rPr lang="fa-IR" sz="2700" dirty="0" smtClean="0">
                <a:cs typeface="B Yagut" panose="00000400000000000000" pitchFamily="2" charset="-78"/>
              </a:rPr>
            </a:br>
            <a:r>
              <a:rPr lang="fa-IR" sz="2700" dirty="0" smtClean="0">
                <a:cs typeface="B Yagut" panose="00000400000000000000" pitchFamily="2" charset="-78"/>
              </a:rPr>
              <a:t>پست الکترونیک</a:t>
            </a:r>
            <a:r>
              <a:rPr lang="en-US" sz="2700" dirty="0" smtClean="0">
                <a:cs typeface="B Yagut" panose="00000400000000000000" pitchFamily="2" charset="-78"/>
              </a:rPr>
              <a:t> :</a:t>
            </a:r>
            <a:r>
              <a:rPr lang="fa-IR" sz="2700" dirty="0" smtClean="0">
                <a:cs typeface="B Yagut" panose="00000400000000000000" pitchFamily="2" charset="-78"/>
              </a:rPr>
              <a:t> </a:t>
            </a:r>
            <a:r>
              <a:rPr lang="en-US" sz="2700" dirty="0" smtClean="0">
                <a:cs typeface="B Yagut" panose="00000400000000000000" pitchFamily="2" charset="-78"/>
              </a:rPr>
              <a:t>com</a:t>
            </a:r>
            <a:r>
              <a:rPr lang="fa-IR" sz="2700" dirty="0" smtClean="0">
                <a:cs typeface="B Yagut" panose="00000400000000000000" pitchFamily="2" charset="-78"/>
              </a:rPr>
              <a:t>.</a:t>
            </a:r>
            <a:r>
              <a:rPr lang="en-US" sz="2700" dirty="0" err="1" smtClean="0">
                <a:cs typeface="B Yagut" panose="00000400000000000000" pitchFamily="2" charset="-78"/>
              </a:rPr>
              <a:t>mahneshanf@gmail</a:t>
            </a:r>
            <a:endParaRPr lang="fa-IR" sz="2700" dirty="0">
              <a:cs typeface="B Yagut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27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9600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38"/>
    </mc:Choice>
    <mc:Fallback xmlns="">
      <p:transition spd="slow" advTm="13238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sz="3800" dirty="0" smtClean="0">
                <a:cs typeface="B Yagut" pitchFamily="2" charset="-78"/>
              </a:rPr>
              <a:t>اهداف آموزشی:</a:t>
            </a:r>
            <a:endParaRPr lang="fa-IR" sz="38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fa-IR" sz="2700" dirty="0" smtClean="0">
                <a:cs typeface="B Yagut" pitchFamily="2" charset="-78"/>
              </a:rPr>
              <a:t>پس از مطالعه این فصل انتظار می رود فراگیر بتواند: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راه های پیشگیری از پوسیدگی دندان را نام ببرد.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مسواک کردن و نخ دندان کشیدن  را توضیح دهد.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عوامل موثر در پوسیدگی زایی مواد غذایی را ذکرنماید.</a:t>
            </a:r>
          </a:p>
          <a:p>
            <a:pPr>
              <a:lnSpc>
                <a:spcPct val="150000"/>
              </a:lnSpc>
              <a:buNone/>
            </a:pPr>
            <a:endParaRPr lang="fa-IR" sz="2700" dirty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3</a:t>
            </a:fld>
            <a:endParaRPr lang="fa-IR"/>
          </a:p>
        </p:txBody>
      </p:sp>
      <p:pic>
        <p:nvPicPr>
          <p:cNvPr id="5" name="vo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84368" y="546226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12"/>
    </mc:Choice>
    <mc:Fallback xmlns="">
      <p:transition spd="slow" advTm="180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17370" objId="5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sz="4000" dirty="0" smtClean="0">
                <a:cs typeface="B Yagut" panose="00000400000000000000" pitchFamily="2" charset="-78"/>
              </a:rPr>
              <a:t>فهرست عناوین:</a:t>
            </a:r>
            <a:endParaRPr lang="fa-IR" sz="4000" dirty="0">
              <a:cs typeface="B Yagut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600200"/>
            <a:ext cx="8501122" cy="4525963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anose="00000400000000000000" pitchFamily="2" charset="-78"/>
              </a:rPr>
              <a:t>مقدمه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anose="00000400000000000000" pitchFamily="2" charset="-78"/>
              </a:rPr>
              <a:t>راه های پیشگیری از پوسیدگی دندان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anose="00000400000000000000" pitchFamily="2" charset="-78"/>
              </a:rPr>
              <a:t>روش های صحیح مسواک کردن و نکات مورد توجه در استفاده از نخ دندان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anose="00000400000000000000" pitchFamily="2" charset="-78"/>
              </a:rPr>
              <a:t>عوامل موثر در پوسیدگی زایی مواد غذایی</a:t>
            </a:r>
          </a:p>
          <a:p>
            <a:pPr>
              <a:lnSpc>
                <a:spcPct val="150000"/>
              </a:lnSpc>
              <a:buNone/>
            </a:pPr>
            <a:endParaRPr lang="fa-IR" sz="2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4</a:t>
            </a:fld>
            <a:endParaRPr lang="fa-IR"/>
          </a:p>
        </p:txBody>
      </p:sp>
      <p:pic>
        <p:nvPicPr>
          <p:cNvPr id="5" name="vo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0551" y="563165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01"/>
    </mc:Choice>
    <mc:Fallback xmlns="">
      <p:transition spd="slow" advTm="144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13823" objId="5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725" y="23057"/>
            <a:ext cx="8229600" cy="1143000"/>
          </a:xfrm>
        </p:spPr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مقدمه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725" y="1030956"/>
            <a:ext cx="8229600" cy="4997152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  <a:buNone/>
            </a:pPr>
            <a:r>
              <a:rPr lang="fa-IR" sz="2500" dirty="0" smtClean="0">
                <a:cs typeface="B Yagut" pitchFamily="2" charset="-78"/>
              </a:rPr>
              <a:t>سطوح دندانی عاری از پلاک ابداً دچار پوسیدگی نمی‌شوند. برداشت روزانه پلاک با استفاده از نخ دندان ، مسواک زدن و دهان‌شویه بهترین تمهیداتی است که می‌توان به کمک آن هم جلوی پوسیدگی و هم جلوی بیماری‌های پریودنتال را گرفت. پوسیدگی بیماری قابل پیشگیری است ومعمولا از </a:t>
            </a:r>
            <a:br>
              <a:rPr lang="fa-IR" sz="2500" dirty="0" smtClean="0">
                <a:cs typeface="B Yagut" pitchFamily="2" charset="-78"/>
              </a:rPr>
            </a:br>
            <a:r>
              <a:rPr lang="fa-IR" sz="2500" dirty="0" smtClean="0">
                <a:cs typeface="B Yagut" pitchFamily="2" charset="-78"/>
              </a:rPr>
              <a:t>مینا آغاز شده و سرعت پیشروی آن در مراحل اولیه </a:t>
            </a:r>
            <a:r>
              <a:rPr lang="fa-IR" sz="2500" smtClean="0">
                <a:cs typeface="B Yagut" pitchFamily="2" charset="-78"/>
              </a:rPr>
              <a:t>کند است، </a:t>
            </a:r>
            <a:r>
              <a:rPr lang="fa-IR" sz="2500" dirty="0" smtClean="0">
                <a:cs typeface="B Yagut" pitchFamily="2" charset="-78"/>
              </a:rPr>
              <a:t>ایجاد حفره در مراحل آخر بیماری رخ می‌دهد البته اگر پیش از تشکیل حفره بتوان محیط دهان را مناسب کرد امکان جلوگیری از پیشرفت پوسیدگی وجود دارد.</a:t>
            </a:r>
            <a:br>
              <a:rPr lang="fa-IR" sz="2500" dirty="0" smtClean="0">
                <a:cs typeface="B Yagut" pitchFamily="2" charset="-78"/>
              </a:rPr>
            </a:br>
            <a:endParaRPr lang="fa-IR" sz="2500" dirty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5</a:t>
            </a:fld>
            <a:endParaRPr lang="fa-IR"/>
          </a:p>
        </p:txBody>
      </p:sp>
      <p:pic>
        <p:nvPicPr>
          <p:cNvPr id="5" name="vo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4328" y="558262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668"/>
    </mc:Choice>
    <mc:Fallback xmlns="">
      <p:transition spd="slow" advTm="416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40600" objId="5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پیشگیری  از پوسیدگی دندان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fa-IR" sz="2700" dirty="0" smtClean="0">
                <a:cs typeface="B Yagut" panose="00000400000000000000" pitchFamily="2" charset="-78"/>
              </a:rPr>
              <a:t>از جمله عوامل موثر بر ایجاد پوسیدگی، وجود پلاک میکروبی </a:t>
            </a:r>
          </a:p>
          <a:p>
            <a:pPr algn="just">
              <a:lnSpc>
                <a:spcPct val="150000"/>
              </a:lnSpc>
              <a:buNone/>
            </a:pPr>
            <a:r>
              <a:rPr lang="fa-IR" sz="2700" dirty="0" smtClean="0">
                <a:cs typeface="B Yagut" panose="00000400000000000000" pitchFamily="2" charset="-78"/>
              </a:rPr>
              <a:t>روی  سطوح دندان ها می باشد که با حذف پلاک می توان مانع</a:t>
            </a:r>
          </a:p>
          <a:p>
            <a:pPr algn="just">
              <a:lnSpc>
                <a:spcPct val="150000"/>
              </a:lnSpc>
              <a:buNone/>
            </a:pPr>
            <a:r>
              <a:rPr lang="fa-IR" sz="2700" dirty="0" smtClean="0">
                <a:cs typeface="B Yagut" panose="00000400000000000000" pitchFamily="2" charset="-78"/>
              </a:rPr>
              <a:t> ایجاد پوسیدگی شد. هرچند شستشوی دهان با آب در ظاهر</a:t>
            </a:r>
          </a:p>
          <a:p>
            <a:pPr algn="just">
              <a:lnSpc>
                <a:spcPct val="150000"/>
              </a:lnSpc>
              <a:buNone/>
            </a:pPr>
            <a:r>
              <a:rPr lang="fa-IR" sz="2700" dirty="0" smtClean="0">
                <a:cs typeface="B Yagut" panose="00000400000000000000" pitchFamily="2" charset="-78"/>
              </a:rPr>
              <a:t>دندان ها را تمیز می کند ولی پلاک را از روی دندان پاک نمی کند. </a:t>
            </a:r>
          </a:p>
          <a:p>
            <a:pPr>
              <a:lnSpc>
                <a:spcPct val="150000"/>
              </a:lnSpc>
              <a:buNone/>
            </a:pPr>
            <a:endParaRPr lang="fa-IR" sz="2700" dirty="0" smtClean="0">
              <a:cs typeface="B Yagut" panose="00000400000000000000" pitchFamily="2" charset="-78"/>
            </a:endParaRPr>
          </a:p>
          <a:p>
            <a:pPr>
              <a:lnSpc>
                <a:spcPct val="150000"/>
              </a:lnSpc>
              <a:buNone/>
            </a:pPr>
            <a:endParaRPr lang="fa-IR" sz="2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6</a:t>
            </a:fld>
            <a:endParaRPr lang="fa-IR"/>
          </a:p>
        </p:txBody>
      </p:sp>
      <p:pic>
        <p:nvPicPr>
          <p:cNvPr id="5" name="vo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80969" y="57467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299"/>
    </mc:Choice>
    <mc:Fallback xmlns="">
      <p:transition spd="slow" advTm="232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20681" objId="5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راه های پیشگیری از پوسیدگی دندان</a:t>
            </a:r>
            <a:endParaRPr lang="fa-IR" sz="4000" dirty="0">
              <a:cs typeface="B Yagut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523145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7</a:t>
            </a:fld>
            <a:endParaRPr lang="fa-IR"/>
          </a:p>
        </p:txBody>
      </p:sp>
      <p:pic>
        <p:nvPicPr>
          <p:cNvPr id="2" name="vo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60515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13"/>
    </mc:Choice>
    <mc:Fallback xmlns="">
      <p:transition spd="slow" advTm="146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2"/>
        <p14:stopEvt time="13179" objId="2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استفاده از مسواک وخمیر دندان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sz="2700" dirty="0" smtClean="0">
                <a:cs typeface="B Yagut" pitchFamily="2" charset="-78"/>
              </a:rPr>
              <a:t>صحیح مسواک زدن زمانی است که تمام سطوح دندان ها و لثه ها به خوبی مسواک زده شود.</a:t>
            </a:r>
          </a:p>
          <a:p>
            <a:pPr>
              <a:buNone/>
            </a:pPr>
            <a:endParaRPr lang="fa-IR" sz="2700" dirty="0">
              <a:cs typeface="B Yagut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445049205"/>
              </p:ext>
            </p:extLst>
          </p:nvPr>
        </p:nvGraphicFramePr>
        <p:xfrm>
          <a:off x="611560" y="3068365"/>
          <a:ext cx="7632848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Down Arrow 5"/>
          <p:cNvSpPr/>
          <p:nvPr/>
        </p:nvSpPr>
        <p:spPr>
          <a:xfrm rot="14119631">
            <a:off x="5781756" y="4507805"/>
            <a:ext cx="431090" cy="745454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8</a:t>
            </a:fld>
            <a:endParaRPr lang="fa-IR"/>
          </a:p>
        </p:txBody>
      </p:sp>
      <p:pic>
        <p:nvPicPr>
          <p:cNvPr id="5" name="vo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4408" y="596001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354"/>
    </mc:Choice>
    <mc:Fallback xmlns="">
      <p:transition spd="slow" advTm="223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20357" objId="5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8000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fa-IR" sz="2700" dirty="0" smtClean="0">
                <a:cs typeface="B Yagut" pitchFamily="2" charset="-78"/>
              </a:rPr>
              <a:t/>
            </a:r>
            <a:br>
              <a:rPr lang="fa-IR" sz="2700" dirty="0" smtClean="0">
                <a:cs typeface="B Yagut" pitchFamily="2" charset="-78"/>
              </a:rPr>
            </a:br>
            <a:r>
              <a:rPr lang="fa-IR" sz="2700" dirty="0" smtClean="0">
                <a:cs typeface="B Yagut" pitchFamily="2" charset="-78"/>
              </a:rPr>
              <a:t>*بهترین زمان مسواک کردن دندان کودکان، پس از صرف وعده اصلی غذایی و در شرایطی که کودک شرایط لازم را برای مسواک کردن دارد. </a:t>
            </a:r>
            <a:br>
              <a:rPr lang="fa-IR" sz="2700" dirty="0" smtClean="0">
                <a:cs typeface="B Yagut" pitchFamily="2" charset="-78"/>
              </a:rPr>
            </a:br>
            <a:r>
              <a:rPr lang="fa-IR" sz="2700" dirty="0" smtClean="0">
                <a:cs typeface="B Yagut" pitchFamily="2" charset="-78"/>
              </a:rPr>
              <a:t>*تمیز کردن دندان کودک باید از همان ابتدای رویش اولین دندان با مسواک انگشتی یا پارچه انجام شود.  </a:t>
            </a:r>
            <a:br>
              <a:rPr lang="fa-IR" sz="2700" dirty="0" smtClean="0">
                <a:cs typeface="B Yagut" pitchFamily="2" charset="-78"/>
              </a:rPr>
            </a:br>
            <a:r>
              <a:rPr lang="fa-IR" sz="2700" dirty="0" smtClean="0">
                <a:cs typeface="B Yagut" pitchFamily="2" charset="-78"/>
              </a:rPr>
              <a:t/>
            </a:r>
            <a:br>
              <a:rPr lang="fa-IR" sz="2700" dirty="0" smtClean="0">
                <a:cs typeface="B Yagut" pitchFamily="2" charset="-78"/>
              </a:rPr>
            </a:br>
            <a:r>
              <a:rPr lang="fa-IR" sz="2700" dirty="0" smtClean="0">
                <a:cs typeface="B Yagut" pitchFamily="2" charset="-78"/>
              </a:rPr>
              <a:t> </a:t>
            </a:r>
            <a:endParaRPr lang="fa-IR" sz="2700" dirty="0">
              <a:cs typeface="B Yagut" pitchFamily="2" charset="-78"/>
            </a:endParaRPr>
          </a:p>
        </p:txBody>
      </p:sp>
      <p:pic>
        <p:nvPicPr>
          <p:cNvPr id="1027" name="Picture 3" descr="C:\Users\DELL\Desktop\index.jpg"/>
          <p:cNvPicPr>
            <a:picLocks noChangeAspect="1" noChangeArrowheads="1"/>
          </p:cNvPicPr>
          <p:nvPr/>
        </p:nvPicPr>
        <p:blipFill>
          <a:blip r:embed="rId4" cstate="print"/>
          <a:srcRect l="25000" t="16668"/>
          <a:stretch>
            <a:fillRect/>
          </a:stretch>
        </p:blipFill>
        <p:spPr bwMode="auto">
          <a:xfrm>
            <a:off x="611560" y="4221088"/>
            <a:ext cx="3528392" cy="1872208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357E-E3A5-4CB1-A487-9E890BE121C9}" type="slidenum">
              <a:rPr lang="fa-IR" smtClean="0"/>
              <a:pPr/>
              <a:t>9</a:t>
            </a:fld>
            <a:endParaRPr lang="fa-IR"/>
          </a:p>
        </p:txBody>
      </p:sp>
      <p:pic>
        <p:nvPicPr>
          <p:cNvPr id="2" name="vo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31560" y="594469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906"/>
    </mc:Choice>
    <mc:Fallback xmlns="">
      <p:transition spd="slow" advTm="529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2"/>
        <p14:stopEvt time="51231" objId="2"/>
      </p14:showEvtLst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38EE485FB9274448B5E5B0FF0ECB3346" ma:contentTypeVersion="3" ma:contentTypeDescription="یک سند جدید ایجاد کنید." ma:contentTypeScope="" ma:versionID="879a17dea37dbf3eb3c9d0be085887ae">
  <xsd:schema xmlns:xsd="http://www.w3.org/2001/XMLSchema" xmlns:xs="http://www.w3.org/2001/XMLSchema" xmlns:p="http://schemas.microsoft.com/office/2006/metadata/properties" xmlns:ns2="1047730d-92e1-4018-9084-d932fd3a7f58" xmlns:ns3="12fdc5dc-769e-4543-b10d-fbea3dac4417" targetNamespace="http://schemas.microsoft.com/office/2006/metadata/properties" ma:root="true" ma:fieldsID="05a1c3cdee81c85cb937771a12b2679b" ns2:_="" ns3:_="">
    <xsd:import namespace="1047730d-92e1-4018-9084-d932fd3a7f58"/>
    <xsd:import namespace="12fdc5dc-769e-4543-b10d-fbea3dac441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_x0646__x0648__x0639__x0020__x062d__x06cc__x0637__x0647_"/>
                <xsd:element ref="ns3:_x062f__x0627__x0646__x0634__x06af__x0627__x0647_"/>
                <xsd:element ref="ns3:_x0646__x0648__x0639__x0020__x0641__x0627__x06cc__x0644_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47730d-92e1-4018-9084-d932fd3a7f5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9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حفظ شناسه" ma:description="نگهداری شناسه در حین افزودن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dc5dc-769e-4543-b10d-fbea3dac4417" elementFormDefault="qualified">
    <xsd:import namespace="http://schemas.microsoft.com/office/2006/documentManagement/types"/>
    <xsd:import namespace="http://schemas.microsoft.com/office/infopath/2007/PartnerControls"/>
    <xsd:element name="_x0646__x0648__x0639__x0020__x062d__x06cc__x0637__x0647_" ma:index="11" ma:displayName="نوع حیطه" ma:default="عوامل بيماري‌زاي زنده، اصول گندزدايي و استريليزاسيون" ma:format="Dropdown" ma:internalName="_x0646__x0648__x0639__x0020__x062d__x06cc__x0637__x0647_">
      <xsd:simpleType>
        <xsd:restriction base="dms:Choice">
          <xsd:enumeration value="عوامل بيماري‌زاي زنده، اصول گندزدايي و استريليزاسيون"/>
          <xsd:enumeration value="آمار حياتي، اپيدميولوژی و روش تحقيق"/>
          <xsd:enumeration value="آناتومی و فیزیولوژی"/>
          <xsd:enumeration value="برنامه‌ريزي عملياتي و مديريت ارتقاء‌ كیفيت خدمات در خانه‌هاي بهداشت"/>
          <xsd:enumeration value="بهداشت دهان و دندان"/>
          <xsd:enumeration value="ارتقاء بهداشت فردي و شيوه زندگي سالم"/>
          <xsd:enumeration value="بهداشت حرفه‌اي"/>
          <xsd:enumeration value="بهداشت محيط"/>
          <xsd:enumeration value="بيماري‌هاي واگير"/>
          <xsd:enumeration value="کار با کامپیوتر و اينترنت؛ آشنايي با نرم‌افزارهاي نظام شبكه"/>
          <xsd:enumeration value="داروشناسي براي خانه‌هاي بهداشت"/>
          <xsd:enumeration value="ارتقاء سلامت، توانمندسازي جامعه و توسعه مشاركت افراد و سازمان‌ها"/>
          <xsd:enumeration value="كمك‌هاي اوليه و اقدامات امدادي"/>
          <xsd:enumeration value="ايمن سازي و بيماري‌هاي قابل پيشگيري با واكسن"/>
          <xsd:enumeration value="مديريت خطر بلايا"/>
          <xsd:enumeration value="مراقبت‌هاي ادغام يافته سلامت مادران"/>
          <xsd:enumeration value="مراقبت‌هاي ادغام يافته سلامت جوانان"/>
          <xsd:enumeration value="مباني بهداشت و كار در روستا"/>
          <xsd:enumeration value="مراقبت‌هاي ادغام يافته سلامت كودكان"/>
          <xsd:enumeration value="مراقبت‌هاي ادغام يافته سلامت ميانسالان"/>
          <xsd:enumeration value="مراقبت‌هاي ادغام يافته سلامت نوجوانان و مدارس"/>
          <xsd:enumeration value="مراقبت‌هاي ادغام يافته سلامت سالمندان"/>
          <xsd:enumeration value="بيماري‌هاي غيرواگير"/>
          <xsd:enumeration value="اصول تغذیه"/>
          <xsd:enumeration value="پرستاري از بيمار"/>
          <xsd:enumeration value="سلامت باروري"/>
          <xsd:enumeration value="رويكرد به شكايات شايع و درمان‌هاي ساده علامتي"/>
          <xsd:enumeration value="سلامت روان"/>
          <xsd:enumeration value="نحوه معاینات فیزیکی"/>
          <xsd:enumeration value="سایر موارد"/>
          <xsd:enumeration value="دستوالعمل آماده سازی پاورپوینت"/>
          <xsd:enumeration value="سلامت میانسالان"/>
        </xsd:restriction>
      </xsd:simpleType>
    </xsd:element>
    <xsd:element name="_x062f__x0627__x0646__x0634__x06af__x0627__x0647_" ma:index="12" ma:displayName="دانشگاه" ma:format="Dropdown" ma:internalName="_x062f__x0627__x0646__x0634__x06af__x0627__x0647_">
      <xsd:simpleType>
        <xsd:restriction base="dms:Choice">
          <xsd:enumeration value="آبادان"/>
          <xsd:enumeration value="آذربایجان غربی"/>
          <xsd:enumeration value="اردبیل"/>
          <xsd:enumeration value="اسدآباد"/>
          <xsd:enumeration value="اسفراين"/>
          <xsd:enumeration value="اصفهان"/>
          <xsd:enumeration value="البرز"/>
          <xsd:enumeration value="اهواز"/>
          <xsd:enumeration value="ايرانشهر"/>
          <xsd:enumeration value="ایران"/>
          <xsd:enumeration value="ایلام"/>
          <xsd:enumeration value="بابل"/>
          <xsd:enumeration value="بم"/>
          <xsd:enumeration value="بهبهان"/>
          <xsd:enumeration value="بوشهر"/>
          <xsd:enumeration value="بیرجند"/>
          <xsd:enumeration value="تبریز"/>
          <xsd:enumeration value="تربت جام"/>
          <xsd:enumeration value="تربت حیدریه"/>
          <xsd:enumeration value="تهران"/>
          <xsd:enumeration value="جهرم"/>
          <xsd:enumeration value="جیرفت"/>
          <xsd:enumeration value="چهارمحال و بختیاری"/>
          <xsd:enumeration value="خراسان شمالی"/>
          <xsd:enumeration value="خلخال"/>
          <xsd:enumeration value="خمين"/>
          <xsd:enumeration value="خوی"/>
          <xsd:enumeration value="دزفول"/>
          <xsd:enumeration value="رفسنجان"/>
          <xsd:enumeration value="زابل"/>
          <xsd:enumeration value="زاهدان"/>
          <xsd:enumeration value="زنجان"/>
          <xsd:enumeration value="ساوه"/>
          <xsd:enumeration value="سبزوار"/>
          <xsd:enumeration value="سراب"/>
          <xsd:enumeration value="سمنان"/>
          <xsd:enumeration value="سيرجان"/>
          <xsd:enumeration value="شاهرود"/>
          <xsd:enumeration value="شهید بهشتی"/>
          <xsd:enumeration value="شوشتر"/>
          <xsd:enumeration value="شیراز"/>
          <xsd:enumeration value="فسا"/>
          <xsd:enumeration value="قزوین"/>
          <xsd:enumeration value="قم"/>
          <xsd:enumeration value="گراش"/>
          <xsd:enumeration value="گلستان"/>
          <xsd:enumeration value="گناباد"/>
          <xsd:enumeration value="گیلان"/>
          <xsd:enumeration value="لارستان"/>
          <xsd:enumeration value="لرستان"/>
          <xsd:enumeration value="مازندران"/>
          <xsd:enumeration value="مراغه"/>
          <xsd:enumeration value="مرکزی"/>
          <xsd:enumeration value="مشهد"/>
          <xsd:enumeration value="نیشابور"/>
          <xsd:enumeration value="هرمزگان"/>
          <xsd:enumeration value="همدان"/>
          <xsd:enumeration value="کاشان"/>
          <xsd:enumeration value="کردستان"/>
          <xsd:enumeration value="کرمان"/>
          <xsd:enumeration value="کرمانشاه"/>
          <xsd:enumeration value="کهگیلویه و بویراحمد"/>
          <xsd:enumeration value="یزد"/>
          <xsd:enumeration value="ستاد وزارت بهداشت درمان و آموزش پزشکی"/>
        </xsd:restriction>
      </xsd:simpleType>
    </xsd:element>
    <xsd:element name="_x0646__x0648__x0639__x0020__x0641__x0627__x06cc__x0644_" ma:index="13" ma:displayName="نوع فایل" ma:default="فیلم" ma:format="Dropdown" ma:internalName="_x0646__x0648__x0639__x0020__x0641__x0627__x06cc__x0644_">
      <xsd:simpleType>
        <xsd:restriction base="dms:Choice">
          <xsd:enumeration value="فیلم"/>
          <xsd:enumeration value="عکس"/>
          <xsd:enumeration value="پاورپوینت"/>
          <xsd:enumeration value="مستند و راهنما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62f__x0627__x0646__x0634__x06af__x0627__x0647_ xmlns="12fdc5dc-769e-4543-b10d-fbea3dac4417">زنجان</_x062f__x0627__x0646__x0634__x06af__x0627__x0647_>
    <_x0646__x0648__x0639__x0020__x062d__x06cc__x0637__x0647_ xmlns="12fdc5dc-769e-4543-b10d-fbea3dac4417">بهداشت دهان و دندان</_x0646__x0648__x0639__x0020__x062d__x06cc__x0637__x0647_>
    <_x0646__x0648__x0639__x0020__x0641__x0627__x06cc__x0644_ xmlns="12fdc5dc-769e-4543-b10d-fbea3dac4417">پاورپوینت</_x0646__x0648__x0639__x0020__x0641__x0627__x06cc__x0644_>
    <_dlc_DocId xmlns="1047730d-92e1-4018-9084-d932fd3a7f58">5NN7CDR5NKU2-831-515</_dlc_DocId>
    <_dlc_DocIdUrl xmlns="1047730d-92e1-4018-9084-d932fd3a7f58">
      <Url>http://www.health.gov.ir/hnd/_layouts/DocIdRedir.aspx?ID=5NN7CDR5NKU2-831-515</Url>
      <Description>5NN7CDR5NKU2-831-515</Description>
    </_dlc_DocIdUrl>
  </documentManagement>
</p:properties>
</file>

<file path=customXml/itemProps1.xml><?xml version="1.0" encoding="utf-8"?>
<ds:datastoreItem xmlns:ds="http://schemas.openxmlformats.org/officeDocument/2006/customXml" ds:itemID="{A5C70FD1-534F-4BCB-8045-FF7A19D834DB}"/>
</file>

<file path=customXml/itemProps2.xml><?xml version="1.0" encoding="utf-8"?>
<ds:datastoreItem xmlns:ds="http://schemas.openxmlformats.org/officeDocument/2006/customXml" ds:itemID="{D93C19F1-D05F-4CF8-B645-99E8D82B142D}"/>
</file>

<file path=customXml/itemProps3.xml><?xml version="1.0" encoding="utf-8"?>
<ds:datastoreItem xmlns:ds="http://schemas.openxmlformats.org/officeDocument/2006/customXml" ds:itemID="{79B8BEB9-E4C3-44B3-AA13-88A9BF1DEF2A}"/>
</file>

<file path=customXml/itemProps4.xml><?xml version="1.0" encoding="utf-8"?>
<ds:datastoreItem xmlns:ds="http://schemas.openxmlformats.org/officeDocument/2006/customXml" ds:itemID="{09C06E2F-5C1E-45CA-8AD6-45C86B054DC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4356</TotalTime>
  <Words>1235</Words>
  <Application>Microsoft Office PowerPoint</Application>
  <PresentationFormat>On-screen Show (4:3)</PresentationFormat>
  <Paragraphs>145</Paragraphs>
  <Slides>27</Slides>
  <Notes>3</Notes>
  <HiddenSlides>0</HiddenSlides>
  <MMClips>25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B Yagut</vt:lpstr>
      <vt:lpstr>Calibri</vt:lpstr>
      <vt:lpstr>Forte</vt:lpstr>
      <vt:lpstr>Times New Roman</vt:lpstr>
      <vt:lpstr>Wingdings</vt:lpstr>
      <vt:lpstr>Office Theme</vt:lpstr>
      <vt:lpstr>بهداشت دهان و دندان  اصول پیشگیری از بیماری های دهان ودندان</vt:lpstr>
      <vt:lpstr>مشخصات سند</vt:lpstr>
      <vt:lpstr>اهداف آموزشی:</vt:lpstr>
      <vt:lpstr>فهرست عناوین:</vt:lpstr>
      <vt:lpstr>مقدمه</vt:lpstr>
      <vt:lpstr>پیشگیری  از پوسیدگی دندان</vt:lpstr>
      <vt:lpstr>راه های پیشگیری از پوسیدگی دندان</vt:lpstr>
      <vt:lpstr>استفاده از مسواک وخمیر دندان</vt:lpstr>
      <vt:lpstr> *بهترین زمان مسواک کردن دندان کودکان، پس از صرف وعده اصلی غذایی و در شرایطی که کودک شرایط لازم را برای مسواک کردن دارد.  *تمیز کردن دندان کودک باید از همان ابتدای رویش اولین دندان با مسواک انگشتی یا پارچه انجام شود.     </vt:lpstr>
      <vt:lpstr>از سن دو و نیم سالگی، تقریبا با رویش همه دندان های کودک مسواک کردن دندان ها توسط پدر و مادر انجام می شود وتا سن5-4 سالگی با نظارت وهمکاری والدین صورت می گیرد.     </vt:lpstr>
      <vt:lpstr> زمان مناسب برای مسواک کردن</vt:lpstr>
      <vt:lpstr> ویژگی های یک مسواک خوب </vt:lpstr>
      <vt:lpstr>خمیر دندان</vt:lpstr>
      <vt:lpstr>روش های صحیح مسواک کردن زیر1سال</vt:lpstr>
      <vt:lpstr>روش صحیح مسواک کردن 2-1سال</vt:lpstr>
      <vt:lpstr>روش صحیح مسواک کردن 5-3سال</vt:lpstr>
      <vt:lpstr>روش صحیح مسواک کردن بالای 6 سال</vt:lpstr>
      <vt:lpstr>روش های صحیح مسواک کردن سطوح دندانی</vt:lpstr>
      <vt:lpstr>نخ دندان</vt:lpstr>
      <vt:lpstr>تاثیر رژیم غذایی برسلامت دهان و دندان کودکان</vt:lpstr>
      <vt:lpstr>مقایسه پوسیدگی زایی قندهای موجود در مواد غذایی مختلف</vt:lpstr>
      <vt:lpstr>توصیه های تغذیه ای</vt:lpstr>
      <vt:lpstr>ادامه - توصیه های تغذیه ای </vt:lpstr>
      <vt:lpstr>خلاصه مطالب و نتیجه گیری:</vt:lpstr>
      <vt:lpstr>پرسش و تمرین:</vt:lpstr>
      <vt:lpstr>فهرست منابع:</vt:lpstr>
      <vt:lpstr>لطفا نظرات و پیشنهادات خود پیرامون این بسته آموزشی را به آدرس  زیر ارسال نمایید.  دانشگاه علوم پزشکی و خدمات بهداشتی درمانی استان زنجان  یا پست الکترونیک : com.mahneshanf@gmail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اصول پیشگیری از بیماریهای دهان و دندان </dc:title>
  <dc:creator>DELL</dc:creator>
  <cp:lastModifiedBy>HCZ</cp:lastModifiedBy>
  <cp:revision>315</cp:revision>
  <dcterms:created xsi:type="dcterms:W3CDTF">2020-04-19T08:51:29Z</dcterms:created>
  <dcterms:modified xsi:type="dcterms:W3CDTF">2020-05-17T05:48:32Z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0x01010038EE485FB9274448B5E5B0FF0ECB3346</vt:lpwstr>
  </property>
  <property fmtid="{D5CDD505-2E9C-101B-9397-08002B2CF9AE}" pid="3" name="_dlc_DocIdItemGuid">
    <vt:lpwstr>61420ebe-85d0-48f0-a573-2c3130f78969</vt:lpwstr>
  </property>
</Properties>
</file>